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536" r:id="rId2"/>
    <p:sldId id="554" r:id="rId3"/>
    <p:sldId id="553" r:id="rId4"/>
    <p:sldId id="555" r:id="rId5"/>
    <p:sldId id="556" r:id="rId6"/>
    <p:sldId id="557" r:id="rId7"/>
    <p:sldId id="575" r:id="rId8"/>
    <p:sldId id="558" r:id="rId9"/>
    <p:sldId id="561" r:id="rId10"/>
    <p:sldId id="576" r:id="rId11"/>
    <p:sldId id="563" r:id="rId12"/>
    <p:sldId id="565" r:id="rId13"/>
    <p:sldId id="564" r:id="rId14"/>
    <p:sldId id="583" r:id="rId15"/>
    <p:sldId id="567" r:id="rId16"/>
    <p:sldId id="581" r:id="rId17"/>
    <p:sldId id="579" r:id="rId18"/>
    <p:sldId id="582" r:id="rId19"/>
    <p:sldId id="584" r:id="rId20"/>
    <p:sldId id="568" r:id="rId21"/>
    <p:sldId id="586" r:id="rId22"/>
    <p:sldId id="577" r:id="rId23"/>
    <p:sldId id="569" r:id="rId24"/>
    <p:sldId id="585" r:id="rId25"/>
    <p:sldId id="571" r:id="rId26"/>
    <p:sldId id="572" r:id="rId27"/>
    <p:sldId id="573" r:id="rId28"/>
  </p:sldIdLst>
  <p:sldSz cx="12192000" cy="6858000"/>
  <p:notesSz cx="6858000" cy="9144000"/>
  <p:embeddedFontLst>
    <p:embeddedFont>
      <p:font typeface="a드림고딕4" panose="02020600000000000000" pitchFamily="18" charset="-127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a드림고딕5" panose="02020600000000000000" pitchFamily="18" charset="-127"/>
      <p:regular r:id="rId35"/>
    </p:embeddedFont>
    <p:embeddedFont>
      <p:font typeface="Bookman Old Style" panose="02050604050505020204" pitchFamily="18" charset="0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a드림고딕2" panose="02020600000000000000" pitchFamily="18" charset="-127"/>
      <p:regular r:id="rId42"/>
    </p:embeddedFont>
    <p:embeddedFont>
      <p:font typeface="a드림고딕3" panose="02020600000000000000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_30 PSJ" initials="_P" lastIdx="1" clrIdx="0">
    <p:extLst>
      <p:ext uri="{19B8F6BF-5375-455C-9EA6-DF929625EA0E}">
        <p15:presenceInfo xmlns:p15="http://schemas.microsoft.com/office/powerpoint/2012/main" userId="_30 PS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9500"/>
    <a:srgbClr val="D82406"/>
    <a:srgbClr val="E2AC00"/>
    <a:srgbClr val="991B26"/>
    <a:srgbClr val="C19981"/>
    <a:srgbClr val="EFEADD"/>
    <a:srgbClr val="41719C"/>
    <a:srgbClr val="B83726"/>
    <a:srgbClr val="FFFFFF"/>
    <a:srgbClr val="B38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15" autoAdjust="0"/>
    <p:restoredTop sz="96556" autoAdjust="0"/>
  </p:normalViewPr>
  <p:slideViewPr>
    <p:cSldViewPr snapToGrid="0">
      <p:cViewPr>
        <p:scale>
          <a:sx n="100" d="100"/>
          <a:sy n="100" d="100"/>
        </p:scale>
        <p:origin x="696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  <a:cs typeface="+mn-cs"/>
              </a:defRPr>
            </a:pPr>
            <a:r>
              <a:rPr lang="en-US" sz="1200" b="0" cap="none" spc="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No. of research “Animal Behavioral Analysis”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a드림고딕2" panose="02020600000000000000" pitchFamily="18" charset="-127"/>
              <a:ea typeface="a드림고딕2" panose="02020600000000000000" pitchFamily="18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2.2739236462992342E-2"/>
          <c:y val="0.1464516328669194"/>
          <c:w val="0.95452152707401527"/>
          <c:h val="0.72531478270953853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드림고딕2" panose="02020600000000000000" pitchFamily="18" charset="-127"/>
                    <a:ea typeface="a드림고딕2" panose="02020600000000000000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37671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50-41A5-9F91-AC2C1AC04D27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드림고딕2" panose="02020600000000000000" pitchFamily="18" charset="-127"/>
                    <a:ea typeface="a드림고딕2" panose="02020600000000000000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40861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50-41A5-9F91-AC2C1AC04D27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드림고딕2" panose="02020600000000000000" pitchFamily="18" charset="-127"/>
                    <a:ea typeface="a드림고딕2" panose="02020600000000000000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44100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50-41A5-9F91-AC2C1AC04D27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2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드림고딕2" panose="02020600000000000000" pitchFamily="18" charset="-127"/>
                    <a:ea typeface="a드림고딕2" panose="02020600000000000000" pitchFamily="18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42258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50-41A5-9F91-AC2C1AC04D2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33826544"/>
        <c:axId val="533828840"/>
      </c:barChart>
      <c:catAx>
        <c:axId val="533826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3828840"/>
        <c:crosses val="autoZero"/>
        <c:auto val="1"/>
        <c:lblAlgn val="ctr"/>
        <c:lblOffset val="100"/>
        <c:noMultiLvlLbl val="0"/>
      </c:catAx>
      <c:valAx>
        <c:axId val="533828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826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2530906129352396"/>
          <c:y val="0.92186932437024638"/>
          <c:w val="0.57706226124760795"/>
          <c:h val="7.70596324610269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드림고딕2" panose="02020600000000000000" pitchFamily="18" charset="-127"/>
              <a:ea typeface="a드림고딕2" panose="02020600000000000000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16004-6C9F-4303-8B6A-84081F91B22F}" type="datetimeFigureOut">
              <a:rPr lang="en-US" smtClean="0"/>
              <a:t>6/10/2022</a:t>
            </a:fld>
            <a:endParaRPr 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F26D7-3955-4B5D-A100-843940C5F2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27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F26D7-3955-4B5D-A100-843940C5F2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7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F26D7-3955-4B5D-A100-843940C5F2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9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F26D7-3955-4B5D-A100-843940C5F2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258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F26D7-3955-4B5D-A100-843940C5F2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49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F26D7-3955-4B5D-A100-843940C5F2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64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F26D7-3955-4B5D-A100-843940C5F2F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259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F26D7-3955-4B5D-A100-843940C5F2F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28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1F26D7-3955-4B5D-A100-843940C5F2F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2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FEADD"/>
            </a:gs>
            <a:gs pos="100000">
              <a:srgbClr val="C19981"/>
            </a:gs>
          </a:gsLst>
          <a:lin ang="6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2022-06-10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0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4.png"/><Relationship Id="rId5" Type="http://schemas.openxmlformats.org/officeDocument/2006/relationships/image" Target="../media/image4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37.png"/><Relationship Id="rId5" Type="http://schemas.openxmlformats.org/officeDocument/2006/relationships/image" Target="../media/image3.png"/><Relationship Id="rId15" Type="http://schemas.openxmlformats.org/officeDocument/2006/relationships/image" Target="../media/image41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6.png"/><Relationship Id="rId5" Type="http://schemas.openxmlformats.org/officeDocument/2006/relationships/image" Target="../media/image4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8.png"/><Relationship Id="rId5" Type="http://schemas.openxmlformats.org/officeDocument/2006/relationships/image" Target="../media/image4.png"/><Relationship Id="rId10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51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chart" Target="../charts/chart1.xm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Title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190064" y="4264342"/>
            <a:ext cx="39669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박성준</a:t>
            </a:r>
            <a:r>
              <a:rPr lang="en-US" altLang="ko-KR" sz="1400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20205075</a:t>
            </a:r>
          </a:p>
          <a:p>
            <a:pPr lvl="0"/>
            <a:r>
              <a:rPr lang="ko-KR" altLang="en-US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권재용</a:t>
            </a:r>
            <a:r>
              <a:rPr lang="en-US" altLang="ko-KR" sz="1400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20185016</a:t>
            </a:r>
            <a:endParaRPr lang="en-US" altLang="ko-KR" dirty="0">
              <a:solidFill>
                <a:prstClr val="black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lvl="0"/>
            <a:r>
              <a:rPr lang="en-US" altLang="ko-KR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Kohinur Akter</a:t>
            </a:r>
            <a:r>
              <a:rPr lang="en-US" altLang="ko-KR" sz="1400" dirty="0">
                <a:solidFill>
                  <a:prstClr val="black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20201166</a:t>
            </a:r>
            <a:endParaRPr lang="en-US" altLang="ko-KR" dirty="0">
              <a:solidFill>
                <a:prstClr val="black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lvl="0"/>
            <a:endParaRPr lang="en-US" altLang="ko-KR" dirty="0">
              <a:solidFill>
                <a:prstClr val="black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endParaRPr lang="en-US" altLang="ko-KR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7C884BD-5AFA-4057-A512-99D9B9CB2B38}" type="slidenum">
              <a:rPr lang="en-US" sz="1200" smtClean="0">
                <a:latin typeface="a드림고딕4" panose="02020600000000000000" pitchFamily="18" charset="-127"/>
                <a:ea typeface="a드림고딕4" panose="02020600000000000000" pitchFamily="18" charset="-127"/>
              </a:rPr>
              <a:t>1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099691" y="1921685"/>
            <a:ext cx="3302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991B26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AI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동물 행동 분석 프로젝트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77" y="564569"/>
            <a:ext cx="3337465" cy="175596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402198" y="2626822"/>
            <a:ext cx="5370720" cy="2979779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599" y="1773910"/>
            <a:ext cx="2022136" cy="2022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428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Chap2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856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Specification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29220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Requirements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10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475029"/>
              </p:ext>
            </p:extLst>
          </p:nvPr>
        </p:nvGraphicFramePr>
        <p:xfrm>
          <a:off x="1201087" y="2142024"/>
          <a:ext cx="8628713" cy="3003439"/>
        </p:xfrm>
        <a:graphic>
          <a:graphicData uri="http://schemas.openxmlformats.org/drawingml/2006/table">
            <a:tbl>
              <a:tblPr/>
              <a:tblGrid>
                <a:gridCol w="902033">
                  <a:extLst>
                    <a:ext uri="{9D8B030D-6E8A-4147-A177-3AD203B41FA5}">
                      <a16:colId xmlns:a16="http://schemas.microsoft.com/office/drawing/2014/main" val="3386882419"/>
                    </a:ext>
                  </a:extLst>
                </a:gridCol>
                <a:gridCol w="1796319">
                  <a:extLst>
                    <a:ext uri="{9D8B030D-6E8A-4147-A177-3AD203B41FA5}">
                      <a16:colId xmlns:a16="http://schemas.microsoft.com/office/drawing/2014/main" val="35416527"/>
                    </a:ext>
                  </a:extLst>
                </a:gridCol>
                <a:gridCol w="894440">
                  <a:extLst>
                    <a:ext uri="{9D8B030D-6E8A-4147-A177-3AD203B41FA5}">
                      <a16:colId xmlns:a16="http://schemas.microsoft.com/office/drawing/2014/main" val="3112263694"/>
                    </a:ext>
                  </a:extLst>
                </a:gridCol>
                <a:gridCol w="2758482">
                  <a:extLst>
                    <a:ext uri="{9D8B030D-6E8A-4147-A177-3AD203B41FA5}">
                      <a16:colId xmlns:a16="http://schemas.microsoft.com/office/drawing/2014/main" val="126798359"/>
                    </a:ext>
                  </a:extLst>
                </a:gridCol>
                <a:gridCol w="1535942">
                  <a:extLst>
                    <a:ext uri="{9D8B030D-6E8A-4147-A177-3AD203B41FA5}">
                      <a16:colId xmlns:a16="http://schemas.microsoft.com/office/drawing/2014/main" val="2278719040"/>
                    </a:ext>
                  </a:extLst>
                </a:gridCol>
                <a:gridCol w="741497">
                  <a:extLst>
                    <a:ext uri="{9D8B030D-6E8A-4147-A177-3AD203B41FA5}">
                      <a16:colId xmlns:a16="http://schemas.microsoft.com/office/drawing/2014/main" val="3035898652"/>
                    </a:ext>
                  </a:extLst>
                </a:gridCol>
              </a:tblGrid>
              <a:tr h="20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Requirement ID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1B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Name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1B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Input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1B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Content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1B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Output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1B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Priority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1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731773"/>
                  </a:ext>
                </a:extLst>
              </a:tr>
              <a:tr h="751409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REQ_BSG_004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Register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E-mail</a:t>
                      </a:r>
                    </a:p>
                    <a:p>
                      <a:pPr lvl="0" algn="ctr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Password</a:t>
                      </a:r>
                      <a:endParaRPr lang="en-US" sz="700" b="0" i="0" u="none" strike="noStrike" baseline="0" dirty="0">
                        <a:effectLst/>
                        <a:latin typeface="a드림고딕2" panose="02020600000000000000" pitchFamily="18" charset="-127"/>
                        <a:ea typeface="a드림고딕2" panose="02020600000000000000" pitchFamily="18" charset="-127"/>
                      </a:endParaRPr>
                    </a:p>
                    <a:p>
                      <a:pPr lvl="0" algn="ctr" fontAlgn="ctr"/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Password Check</a:t>
                      </a:r>
                      <a:endParaRPr lang="en-US" sz="700" b="0" i="0" u="none" strike="noStrike" dirty="0">
                        <a:effectLst/>
                        <a:latin typeface="a드림고딕2" panose="02020600000000000000" pitchFamily="18" charset="-127"/>
                        <a:ea typeface="a드림고딕2" panose="02020600000000000000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 This page will collect all the information to create a </a:t>
                      </a:r>
                    </a:p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registered unique ID.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Validity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Medium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5009800"/>
                  </a:ext>
                </a:extLst>
              </a:tr>
              <a:tr h="729875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REQ_BSG_005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Login</a:t>
                      </a:r>
                      <a:endParaRPr lang="en-US" sz="900" b="0" i="0" u="none" strike="noStrike" dirty="0">
                        <a:effectLst/>
                        <a:latin typeface="a드림고딕2" panose="02020600000000000000" pitchFamily="18" charset="-127"/>
                        <a:ea typeface="a드림고딕2" panose="02020600000000000000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E-mail</a:t>
                      </a:r>
                    </a:p>
                    <a:p>
                      <a:pPr lvl="0" algn="ctr" fontAlgn="ctr"/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Password</a:t>
                      </a:r>
                    </a:p>
                    <a:p>
                      <a:pPr lvl="0" algn="ctr" fontAlgn="ctr"/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Remember Option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 Check the authenticity of the user with e-mail and </a:t>
                      </a:r>
                    </a:p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password. There will be ”Remember Option”.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Validity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Medium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0870326"/>
                  </a:ext>
                </a:extLst>
              </a:tr>
              <a:tr h="520624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REQ_BSG_006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Error</a:t>
                      </a:r>
                      <a:endParaRPr lang="en-US" sz="900" b="0" i="0" u="none" strike="noStrike" dirty="0">
                        <a:effectLst/>
                        <a:latin typeface="a드림고딕2" panose="02020600000000000000" pitchFamily="18" charset="-127"/>
                        <a:ea typeface="a드림고딕2" panose="02020600000000000000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N</a:t>
                      </a:r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/A</a:t>
                      </a:r>
                      <a:endParaRPr lang="en-US" sz="700" b="0" i="0" u="none" strike="noStrike" dirty="0">
                        <a:effectLst/>
                        <a:latin typeface="a드림고딕2" panose="02020600000000000000" pitchFamily="18" charset="-127"/>
                        <a:ea typeface="a드림고딕2" panose="02020600000000000000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</a:t>
                      </a:r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</a:t>
                      </a:r>
                    </a:p>
                    <a:p>
                      <a:pPr lvl="0" algn="l" fontAlgn="ctr"/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 When loading a page with an unexpected error fails, </a:t>
                      </a:r>
                    </a:p>
                    <a:p>
                      <a:pPr lvl="0" algn="l" fontAlgn="ctr"/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it indicates an error.</a:t>
                      </a:r>
                      <a:endParaRPr lang="en-US" sz="700" b="0" i="0" u="none" strike="noStrike" dirty="0">
                        <a:effectLst/>
                        <a:latin typeface="a드림고딕2" panose="02020600000000000000" pitchFamily="18" charset="-127"/>
                        <a:ea typeface="a드림고딕2" panose="02020600000000000000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Message</a:t>
                      </a:r>
                      <a:endParaRPr lang="en-US" sz="700" b="0" i="0" u="none" strike="noStrike" dirty="0">
                        <a:effectLst/>
                        <a:latin typeface="a드림고딕2" panose="02020600000000000000" pitchFamily="18" charset="-127"/>
                        <a:ea typeface="a드림고딕2" panose="02020600000000000000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Low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4734303"/>
                  </a:ext>
                </a:extLst>
              </a:tr>
              <a:tr h="794317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REQ_BSG_007</a:t>
                      </a:r>
                    </a:p>
                    <a:p>
                      <a:pPr lvl="0" algn="l" fontAlgn="ctr"/>
                      <a:endParaRPr lang="en-US" sz="700" b="0" i="0" u="none" strike="noStrike" dirty="0">
                        <a:effectLst/>
                        <a:latin typeface="a드림고딕2" panose="02020600000000000000" pitchFamily="18" charset="-127"/>
                        <a:ea typeface="a드림고딕2" panose="02020600000000000000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Class</a:t>
                      </a:r>
                      <a:r>
                        <a:rPr lang="en-US" sz="9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ification Model</a:t>
                      </a:r>
                      <a:endParaRPr lang="en-US" sz="900" b="0" i="0" u="none" strike="noStrike" dirty="0">
                        <a:effectLst/>
                        <a:latin typeface="a드림고딕2" panose="02020600000000000000" pitchFamily="18" charset="-127"/>
                        <a:ea typeface="a드림고딕2" panose="02020600000000000000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Video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 T</a:t>
                      </a:r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he model will be used here consists custom layers of </a:t>
                      </a:r>
                    </a:p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several convolutional layers, batch normalization and </a:t>
                      </a:r>
                    </a:p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activation layer finally a flatten layer on the top of</a:t>
                      </a:r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</a:t>
                      </a:r>
                    </a:p>
                    <a:p>
                      <a:pPr lvl="0" algn="l" fontAlgn="ctr"/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</a:t>
                      </a:r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pre-trained resnet152 as an feature extractor.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Videos</a:t>
                      </a:r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-by-frame</a:t>
                      </a:r>
                      <a:endParaRPr lang="en-US" sz="700" b="0" i="0" u="none" strike="noStrike" dirty="0">
                        <a:effectLst/>
                        <a:latin typeface="a드림고딕2" panose="02020600000000000000" pitchFamily="18" charset="-127"/>
                        <a:ea typeface="a드림고딕2" panose="02020600000000000000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High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9949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25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Chap3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705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UML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23173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SW Design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11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8422" y="883097"/>
            <a:ext cx="6094865" cy="34184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6087" y="2877969"/>
            <a:ext cx="3092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Use-case model</a:t>
            </a:r>
            <a:endParaRPr lang="ko-KR" altLang="en-US" sz="2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17488" y="44414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1. Need to get authentication check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2. Registered user can be upload video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3. Can evaluate and then visualize the result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1179893" y="3368775"/>
            <a:ext cx="2160000" cy="0"/>
          </a:xfrm>
          <a:prstGeom prst="line">
            <a:avLst/>
          </a:prstGeom>
          <a:ln w="19050">
            <a:solidFill>
              <a:srgbClr val="991B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85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57546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Chap3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1753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Pipeline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23173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SW Design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12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31521" y="2651760"/>
            <a:ext cx="10630460" cy="2169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855399" y="2095750"/>
            <a:ext cx="2932763" cy="3259626"/>
            <a:chOff x="855399" y="2095750"/>
            <a:chExt cx="2932763" cy="3259626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55399" y="2095750"/>
              <a:ext cx="2932763" cy="325962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991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956846" y="2316084"/>
              <a:ext cx="2705648" cy="1494652"/>
            </a:xfrm>
            <a:prstGeom prst="roundRect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56846" y="3853876"/>
              <a:ext cx="1943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Front-end</a:t>
              </a:r>
              <a:endParaRPr lang="ko-KR" altLang="en-US" sz="2000" dirty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56846" y="4652488"/>
              <a:ext cx="2403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* View, Error Handle</a:t>
              </a:r>
              <a:endParaRPr lang="ko-KR" altLang="en-US" sz="1600" dirty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946173" y="4165291"/>
              <a:ext cx="14779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a드림고딕2" panose="02020600000000000000" pitchFamily="18" charset="-127"/>
                  <a:ea typeface="a드림고딕2" panose="02020600000000000000" pitchFamily="18" charset="-127"/>
                </a:rPr>
                <a:t>React, Node.js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10258" y="2084599"/>
            <a:ext cx="3067681" cy="3259626"/>
            <a:chOff x="4610258" y="2084599"/>
            <a:chExt cx="3067681" cy="3259626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4610258" y="2084599"/>
              <a:ext cx="2932763" cy="325962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991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4711705" y="2304933"/>
              <a:ext cx="2705648" cy="1494652"/>
            </a:xfrm>
            <a:prstGeom prst="roundRect">
              <a:avLst/>
            </a:prstGeom>
            <a:blipFill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711705" y="3825517"/>
              <a:ext cx="1943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Back-end</a:t>
              </a:r>
              <a:endParaRPr lang="ko-KR" altLang="en-US" sz="2000" dirty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711705" y="4638992"/>
              <a:ext cx="29662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* Manage DB, Function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711705" y="4156719"/>
              <a:ext cx="22994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a드림고딕2" panose="02020600000000000000" pitchFamily="18" charset="-127"/>
                  <a:ea typeface="a드림고딕2" panose="02020600000000000000" pitchFamily="18" charset="-127"/>
                </a:rPr>
                <a:t>Django, Restframework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290431" y="2063175"/>
            <a:ext cx="3071549" cy="3259626"/>
            <a:chOff x="8290431" y="2063175"/>
            <a:chExt cx="3071549" cy="3259626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8290431" y="2063175"/>
              <a:ext cx="2932763" cy="325962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991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8403988" y="2304933"/>
              <a:ext cx="2705648" cy="1494652"/>
            </a:xfrm>
            <a:prstGeom prst="roundRect">
              <a:avLst/>
            </a:prstGeom>
            <a:blipFill dpi="0" rotWithShape="1">
              <a:blip r:embed="rId13">
                <a:alphaModFix amt="5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95746" y="3841000"/>
              <a:ext cx="1943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AI Model</a:t>
              </a:r>
              <a:endParaRPr lang="ko-KR" altLang="en-US" sz="2000" dirty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8403988" y="4168340"/>
              <a:ext cx="86927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a드림고딕2" panose="02020600000000000000" pitchFamily="18" charset="-127"/>
                  <a:ea typeface="a드림고딕2" panose="02020600000000000000" pitchFamily="18" charset="-127"/>
                </a:rPr>
                <a:t>Pytorch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395746" y="4635070"/>
              <a:ext cx="29662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* Construct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6775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Chap3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7700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Architecture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23173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SW Design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13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sp>
        <p:nvSpPr>
          <p:cNvPr id="31" name="Rounded Rectangle 3"/>
          <p:cNvSpPr/>
          <p:nvPr/>
        </p:nvSpPr>
        <p:spPr>
          <a:xfrm>
            <a:off x="1092501" y="2584612"/>
            <a:ext cx="3961366" cy="2759613"/>
          </a:xfrm>
          <a:prstGeom prst="roundRect">
            <a:avLst/>
          </a:prstGeom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4"/>
          <p:cNvSpPr/>
          <p:nvPr/>
        </p:nvSpPr>
        <p:spPr>
          <a:xfrm>
            <a:off x="1442890" y="2811305"/>
            <a:ext cx="805504" cy="1998466"/>
          </a:xfrm>
          <a:prstGeom prst="rect">
            <a:avLst/>
          </a:prstGeom>
          <a:solidFill>
            <a:srgbClr val="C19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Router</a:t>
            </a:r>
          </a:p>
        </p:txBody>
      </p:sp>
      <p:sp>
        <p:nvSpPr>
          <p:cNvPr id="33" name="Rectangle 29"/>
          <p:cNvSpPr/>
          <p:nvPr/>
        </p:nvSpPr>
        <p:spPr>
          <a:xfrm>
            <a:off x="2292170" y="2808579"/>
            <a:ext cx="1331096" cy="1991229"/>
          </a:xfrm>
          <a:prstGeom prst="rect">
            <a:avLst/>
          </a:prstGeom>
          <a:solidFill>
            <a:srgbClr val="C19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components</a:t>
            </a:r>
          </a:p>
        </p:txBody>
      </p:sp>
      <p:sp>
        <p:nvSpPr>
          <p:cNvPr id="34" name="Rectangle 30"/>
          <p:cNvSpPr/>
          <p:nvPr/>
        </p:nvSpPr>
        <p:spPr>
          <a:xfrm>
            <a:off x="3673839" y="2811305"/>
            <a:ext cx="900767" cy="1998466"/>
          </a:xfrm>
          <a:prstGeom prst="rect">
            <a:avLst/>
          </a:prstGeom>
          <a:solidFill>
            <a:srgbClr val="C19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Service</a:t>
            </a:r>
          </a:p>
        </p:txBody>
      </p:sp>
      <p:sp>
        <p:nvSpPr>
          <p:cNvPr id="51" name="Rounded Rectangle 3"/>
          <p:cNvSpPr/>
          <p:nvPr/>
        </p:nvSpPr>
        <p:spPr>
          <a:xfrm>
            <a:off x="5378103" y="2576223"/>
            <a:ext cx="3961366" cy="2759613"/>
          </a:xfrm>
          <a:prstGeom prst="roundRect">
            <a:avLst/>
          </a:prstGeom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2"/>
          <p:cNvSpPr/>
          <p:nvPr/>
        </p:nvSpPr>
        <p:spPr>
          <a:xfrm>
            <a:off x="5842355" y="2822281"/>
            <a:ext cx="1796824" cy="1986712"/>
          </a:xfrm>
          <a:prstGeom prst="rect">
            <a:avLst/>
          </a:prstGeom>
          <a:solidFill>
            <a:srgbClr val="C19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REST Framework</a:t>
            </a:r>
          </a:p>
        </p:txBody>
      </p:sp>
      <p:sp>
        <p:nvSpPr>
          <p:cNvPr id="37" name="Rectangle 33"/>
          <p:cNvSpPr/>
          <p:nvPr/>
        </p:nvSpPr>
        <p:spPr>
          <a:xfrm>
            <a:off x="7716297" y="2808579"/>
            <a:ext cx="1331096" cy="1986712"/>
          </a:xfrm>
          <a:prstGeom prst="rect">
            <a:avLst/>
          </a:prstGeom>
          <a:solidFill>
            <a:srgbClr val="C19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Model</a:t>
            </a:r>
          </a:p>
        </p:txBody>
      </p:sp>
      <p:sp>
        <p:nvSpPr>
          <p:cNvPr id="39" name="Rectangle 34"/>
          <p:cNvSpPr/>
          <p:nvPr/>
        </p:nvSpPr>
        <p:spPr>
          <a:xfrm>
            <a:off x="6407423" y="763978"/>
            <a:ext cx="2639970" cy="1072529"/>
          </a:xfrm>
          <a:prstGeom prst="rect">
            <a:avLst/>
          </a:prstGeom>
          <a:solidFill>
            <a:srgbClr val="C19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AI Model</a:t>
            </a:r>
          </a:p>
        </p:txBody>
      </p:sp>
      <p:sp>
        <p:nvSpPr>
          <p:cNvPr id="41" name="Right Arrow 6"/>
          <p:cNvSpPr/>
          <p:nvPr/>
        </p:nvSpPr>
        <p:spPr>
          <a:xfrm>
            <a:off x="4625179" y="3405760"/>
            <a:ext cx="1200110" cy="304482"/>
          </a:xfrm>
          <a:prstGeom prst="rightArrow">
            <a:avLst/>
          </a:prstGeom>
          <a:solidFill>
            <a:srgbClr val="991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35"/>
          <p:cNvSpPr/>
          <p:nvPr/>
        </p:nvSpPr>
        <p:spPr>
          <a:xfrm flipH="1">
            <a:off x="4592567" y="4042645"/>
            <a:ext cx="1200110" cy="304482"/>
          </a:xfrm>
          <a:prstGeom prst="rightArrow">
            <a:avLst/>
          </a:prstGeom>
          <a:solidFill>
            <a:srgbClr val="991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11"/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22083" y1="35000" x2="53750" y2="41667"/>
                        <a14:foregroundMark x1="54583" y1="43750" x2="80417" y2="32917"/>
                        <a14:foregroundMark x1="20000" y1="47083" x2="54167" y2="55417"/>
                        <a14:foregroundMark x1="55417" y1="56250" x2="80000" y2="48333"/>
                        <a14:foregroundMark x1="20833" y1="63333" x2="44583" y2="67500"/>
                        <a14:foregroundMark x1="44583" y1="67500" x2="70417" y2="65833"/>
                        <a14:foregroundMark x1="70417" y1="65833" x2="70417" y2="65833"/>
                        <a14:foregroundMark x1="76667" y1="65417" x2="80833" y2="60000"/>
                        <a14:foregroundMark x1="22083" y1="57500" x2="17500" y2="60833"/>
                        <a14:foregroundMark x1="20000" y1="60833" x2="20833" y2="6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99" y="2734284"/>
            <a:ext cx="2096706" cy="2096706"/>
          </a:xfrm>
          <a:prstGeom prst="rect">
            <a:avLst/>
          </a:prstGeom>
        </p:spPr>
      </p:pic>
      <p:sp>
        <p:nvSpPr>
          <p:cNvPr id="46" name="Right Arrow 36"/>
          <p:cNvSpPr/>
          <p:nvPr/>
        </p:nvSpPr>
        <p:spPr>
          <a:xfrm>
            <a:off x="9124511" y="3423614"/>
            <a:ext cx="852862" cy="30448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38"/>
          <p:cNvSpPr/>
          <p:nvPr/>
        </p:nvSpPr>
        <p:spPr>
          <a:xfrm flipH="1">
            <a:off x="9090954" y="3848459"/>
            <a:ext cx="847377" cy="304482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0148869" y="4293863"/>
            <a:ext cx="1140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Database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584488" y="4751210"/>
            <a:ext cx="9169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React</a:t>
            </a:r>
          </a:p>
        </p:txBody>
      </p:sp>
      <p:sp>
        <p:nvSpPr>
          <p:cNvPr id="53" name="Right Arrow 6"/>
          <p:cNvSpPr/>
          <p:nvPr/>
        </p:nvSpPr>
        <p:spPr>
          <a:xfrm rot="16200000">
            <a:off x="8138376" y="2163999"/>
            <a:ext cx="843746" cy="304482"/>
          </a:xfrm>
          <a:prstGeom prst="rightArrow">
            <a:avLst/>
          </a:prstGeom>
          <a:solidFill>
            <a:srgbClr val="991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6"/>
          <p:cNvSpPr/>
          <p:nvPr/>
        </p:nvSpPr>
        <p:spPr>
          <a:xfrm rot="5400000">
            <a:off x="7770047" y="2182405"/>
            <a:ext cx="843746" cy="304482"/>
          </a:xfrm>
          <a:prstGeom prst="rightArrow">
            <a:avLst/>
          </a:prstGeom>
          <a:solidFill>
            <a:srgbClr val="991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932763" y="4702073"/>
            <a:ext cx="1043747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Django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173171" y="4274813"/>
            <a:ext cx="997556" cy="394930"/>
          </a:xfrm>
          <a:prstGeom prst="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Serializer</a:t>
            </a:r>
            <a:endParaRPr lang="ko-KR" altLang="en-US" sz="105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708851" y="2947647"/>
            <a:ext cx="997556" cy="394930"/>
          </a:xfrm>
          <a:prstGeom prst="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axios</a:t>
            </a:r>
            <a:endParaRPr lang="ko-KR" altLang="en-US" sz="105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961739" y="4178821"/>
            <a:ext cx="997556" cy="394930"/>
          </a:xfrm>
          <a:prstGeom prst="rect">
            <a:avLst/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router</a:t>
            </a:r>
            <a:endParaRPr lang="ko-KR" altLang="en-US" sz="105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91814" y="943417"/>
            <a:ext cx="437940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209324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7624" y="32780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Chap3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34384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Architecture – Frontend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23173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SW Design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14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9741095" y="1456782"/>
            <a:ext cx="1384247" cy="3973020"/>
          </a:xfrm>
          <a:prstGeom prst="roundRect">
            <a:avLst>
              <a:gd name="adj" fmla="val 38670"/>
            </a:avLst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Django</a:t>
            </a:r>
          </a:p>
          <a:p>
            <a:pPr algn="ctr"/>
            <a:endParaRPr lang="ko-KR" altLang="en-US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1089407" y="1964417"/>
            <a:ext cx="1384247" cy="3674807"/>
          </a:xfrm>
          <a:prstGeom prst="roundRect">
            <a:avLst>
              <a:gd name="adj" fmla="val 38670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View</a:t>
            </a:r>
            <a:endParaRPr lang="ko-KR" altLang="en-US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cxnSp>
        <p:nvCxnSpPr>
          <p:cNvPr id="53" name="Google Shape;74;p15"/>
          <p:cNvCxnSpPr/>
          <p:nvPr/>
        </p:nvCxnSpPr>
        <p:spPr>
          <a:xfrm flipV="1">
            <a:off x="2606604" y="2539981"/>
            <a:ext cx="1270071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74;p15"/>
          <p:cNvCxnSpPr/>
          <p:nvPr/>
        </p:nvCxnSpPr>
        <p:spPr>
          <a:xfrm flipH="1">
            <a:off x="2567849" y="4679199"/>
            <a:ext cx="1411963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822902">
            <a:off x="716712" y="4197906"/>
            <a:ext cx="1651066" cy="1132201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69334">
            <a:off x="881371" y="4344761"/>
            <a:ext cx="1651066" cy="1132201"/>
          </a:xfrm>
          <a:prstGeom prst="rect">
            <a:avLst/>
          </a:prstGeom>
        </p:spPr>
      </p:pic>
      <p:sp>
        <p:nvSpPr>
          <p:cNvPr id="44" name="모서리가 둥근 직사각형 43"/>
          <p:cNvSpPr/>
          <p:nvPr/>
        </p:nvSpPr>
        <p:spPr>
          <a:xfrm>
            <a:off x="3979812" y="1818603"/>
            <a:ext cx="2325692" cy="1442757"/>
          </a:xfrm>
          <a:prstGeom prst="roundRect">
            <a:avLst>
              <a:gd name="adj" fmla="val 386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Input tag</a:t>
            </a:r>
          </a:p>
          <a:p>
            <a:pPr algn="ctr"/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Button</a:t>
            </a:r>
            <a:endParaRPr lang="ko-KR" altLang="en-US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cxnSp>
        <p:nvCxnSpPr>
          <p:cNvPr id="46" name="Google Shape;74;p15"/>
          <p:cNvCxnSpPr/>
          <p:nvPr/>
        </p:nvCxnSpPr>
        <p:spPr>
          <a:xfrm>
            <a:off x="6460076" y="2539981"/>
            <a:ext cx="3196251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TextBox 6"/>
          <p:cNvSpPr txBox="1"/>
          <p:nvPr/>
        </p:nvSpPr>
        <p:spPr>
          <a:xfrm rot="18550787">
            <a:off x="6065533" y="2864710"/>
            <a:ext cx="2032000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Error Handling</a:t>
            </a:r>
            <a:endParaRPr lang="ko-KR" altLang="en-US" sz="1600" dirty="0">
              <a:solidFill>
                <a:srgbClr val="FF0000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081607" y="4014312"/>
            <a:ext cx="2325692" cy="1442757"/>
          </a:xfrm>
          <a:prstGeom prst="roundRect">
            <a:avLst>
              <a:gd name="adj" fmla="val 386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useState</a:t>
            </a:r>
          </a:p>
          <a:p>
            <a:pPr algn="ctr"/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EventHandle</a:t>
            </a:r>
            <a:endParaRPr lang="ko-KR" altLang="en-US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49" name="Rounded Rectangle 3"/>
          <p:cNvSpPr/>
          <p:nvPr/>
        </p:nvSpPr>
        <p:spPr>
          <a:xfrm>
            <a:off x="8747760" y="2036918"/>
            <a:ext cx="732786" cy="322088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2000"/>
            </a:schemeClr>
          </a:solidFill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Google Shape;74;p15"/>
          <p:cNvCxnSpPr/>
          <p:nvPr/>
        </p:nvCxnSpPr>
        <p:spPr>
          <a:xfrm rot="10800000">
            <a:off x="6460076" y="4679199"/>
            <a:ext cx="3196251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" name="Google Shape;74;p15"/>
          <p:cNvCxnSpPr/>
          <p:nvPr/>
        </p:nvCxnSpPr>
        <p:spPr>
          <a:xfrm flipH="1">
            <a:off x="6373835" y="2539981"/>
            <a:ext cx="1452507" cy="174245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" name="TextBox 58"/>
          <p:cNvSpPr txBox="1"/>
          <p:nvPr/>
        </p:nvSpPr>
        <p:spPr>
          <a:xfrm>
            <a:off x="8682444" y="3289769"/>
            <a:ext cx="1140297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C49500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Axios</a:t>
            </a:r>
            <a:endParaRPr lang="ko-KR" altLang="en-US" b="1" dirty="0">
              <a:solidFill>
                <a:srgbClr val="C49500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740813" y="2119095"/>
            <a:ext cx="2032000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POST</a:t>
            </a:r>
            <a:endParaRPr lang="ko-KR" altLang="en-US" sz="1600" dirty="0">
              <a:solidFill>
                <a:srgbClr val="FF0000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817301" y="4252821"/>
            <a:ext cx="2032000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GET</a:t>
            </a:r>
            <a:endParaRPr lang="ko-KR" altLang="en-US" sz="1600" dirty="0">
              <a:solidFill>
                <a:srgbClr val="FF0000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206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Chap4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46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Front-end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3249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Implementation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15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0813" y="1788019"/>
            <a:ext cx="6826070" cy="38688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89441" y="4343396"/>
            <a:ext cx="1497101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Moving the Slide</a:t>
            </a:r>
            <a:endParaRPr lang="ko-KR" altLang="en-US" sz="1100" dirty="0">
              <a:solidFill>
                <a:srgbClr val="FF0000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53262" y="5299920"/>
            <a:ext cx="3830288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Swipe the full-page by using scroll and keyboard </a:t>
            </a:r>
            <a:endParaRPr lang="ko-KR" altLang="en-US" sz="1100" dirty="0">
              <a:solidFill>
                <a:srgbClr val="FF0000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544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Chap4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46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Front-end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3249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Implementation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16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7755" y="1767538"/>
            <a:ext cx="5866893" cy="4023160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4008437" y="2060745"/>
            <a:ext cx="39116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70378" y="4885784"/>
            <a:ext cx="3830288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Button to handle the right-box content</a:t>
            </a:r>
            <a:endParaRPr lang="ko-KR" altLang="en-US" sz="1100" dirty="0">
              <a:solidFill>
                <a:srgbClr val="FF0000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89441" y="1767538"/>
            <a:ext cx="149710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Display: flex</a:t>
            </a:r>
            <a:endParaRPr lang="ko-KR" altLang="en-US" sz="1100" dirty="0">
              <a:solidFill>
                <a:srgbClr val="FF0000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81725" y="2432695"/>
            <a:ext cx="2705100" cy="3291682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9035194" y="3728580"/>
            <a:ext cx="21557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Making const.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template rendering function</a:t>
            </a:r>
            <a:endParaRPr lang="ko-KR" altLang="en-US" sz="1100" dirty="0">
              <a:solidFill>
                <a:srgbClr val="FF0000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89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Chap4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46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Front-end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3249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Implementation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17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6636" y="1607144"/>
            <a:ext cx="6076003" cy="421061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433325" y="3299373"/>
            <a:ext cx="3149463" cy="344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Label div for hiding default upload theme.</a:t>
            </a:r>
            <a:endParaRPr lang="ko-KR" altLang="en-US" sz="1100" dirty="0">
              <a:solidFill>
                <a:srgbClr val="FF0000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85416" y="5194960"/>
            <a:ext cx="380433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Hover; to highlight to show reactive button</a:t>
            </a:r>
            <a:endParaRPr lang="ko-KR" altLang="en-US" sz="1100" dirty="0">
              <a:solidFill>
                <a:srgbClr val="FF0000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9477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Chap4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46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Front-end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3249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Implementation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18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62054" y="1515802"/>
            <a:ext cx="6171659" cy="42676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028854" y="4818240"/>
            <a:ext cx="21557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Swiper.js (Effect Cards)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To display charts</a:t>
            </a:r>
            <a:endParaRPr lang="ko-KR" altLang="en-US" sz="1100" dirty="0">
              <a:solidFill>
                <a:srgbClr val="FF0000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08057" y="1922942"/>
            <a:ext cx="3002144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Download &lt;a&gt; tags to get result</a:t>
            </a:r>
            <a:endParaRPr lang="ko-KR" altLang="en-US" sz="1100" dirty="0">
              <a:solidFill>
                <a:srgbClr val="FF0000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2862054" y="4114800"/>
            <a:ext cx="1092726" cy="33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402568" y="3757675"/>
            <a:ext cx="179660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text-align: center</a:t>
            </a:r>
            <a:endParaRPr lang="ko-KR" altLang="en-US" sz="1100" dirty="0">
              <a:solidFill>
                <a:srgbClr val="FF0000"/>
              </a:solidFill>
              <a:latin typeface="a드림고딕4" panose="02020600000000000000" pitchFamily="18" charset="-127"/>
              <a:ea typeface="a드림고딕4" panose="02020600000000000000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H="1">
            <a:off x="8010201" y="4114800"/>
            <a:ext cx="1023512" cy="34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586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7624" y="32780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Chap3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34131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Architecture – Backend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23173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SW Design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19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5084485" y="2392767"/>
            <a:ext cx="2020305" cy="2071730"/>
          </a:xfrm>
          <a:prstGeom prst="roundRect">
            <a:avLst>
              <a:gd name="adj" fmla="val 38670"/>
            </a:avLst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Django</a:t>
            </a:r>
          </a:p>
        </p:txBody>
      </p:sp>
      <p:cxnSp>
        <p:nvCxnSpPr>
          <p:cNvPr id="36" name="Google Shape;74;p15"/>
          <p:cNvCxnSpPr/>
          <p:nvPr/>
        </p:nvCxnSpPr>
        <p:spPr>
          <a:xfrm flipV="1">
            <a:off x="7104790" y="2305599"/>
            <a:ext cx="2471472" cy="1029018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" name="Google Shape;74;p15"/>
          <p:cNvCxnSpPr/>
          <p:nvPr/>
        </p:nvCxnSpPr>
        <p:spPr>
          <a:xfrm flipH="1">
            <a:off x="6094637" y="4474261"/>
            <a:ext cx="10290" cy="150267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74;p15"/>
          <p:cNvCxnSpPr/>
          <p:nvPr/>
        </p:nvCxnSpPr>
        <p:spPr>
          <a:xfrm flipH="1">
            <a:off x="2023264" y="3428632"/>
            <a:ext cx="3061221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" name="TextBox 50"/>
          <p:cNvSpPr txBox="1"/>
          <p:nvPr/>
        </p:nvSpPr>
        <p:spPr>
          <a:xfrm>
            <a:off x="2099691" y="2972005"/>
            <a:ext cx="2032000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Front-end</a:t>
            </a:r>
            <a:endParaRPr lang="ko-KR" altLang="en-US" sz="1600" dirty="0">
              <a:solidFill>
                <a:srgbClr val="FF0000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237803" y="5320155"/>
            <a:ext cx="1725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DB</a:t>
            </a:r>
            <a:endParaRPr lang="ko-KR" altLang="en-US" sz="1600" dirty="0">
              <a:solidFill>
                <a:srgbClr val="FF0000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903154" y="1966045"/>
            <a:ext cx="1725097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AI</a:t>
            </a:r>
            <a:endParaRPr lang="ko-KR" altLang="en-US" sz="1600" dirty="0">
              <a:solidFill>
                <a:srgbClr val="FF0000"/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pic>
        <p:nvPicPr>
          <p:cNvPr id="3074" name="Picture 2" descr="Visual Studio Code (VSCode) unins000.exe 액세스 거부 오류 해결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628" y="3864111"/>
            <a:ext cx="1327598" cy="132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jango - REST framework 만들기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34" y="3877411"/>
            <a:ext cx="1793112" cy="11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53721" y="3535800"/>
            <a:ext cx="4137007" cy="1333894"/>
          </a:xfrm>
          <a:prstGeom prst="rect">
            <a:avLst/>
          </a:prstGeom>
        </p:spPr>
      </p:pic>
      <p:pic>
        <p:nvPicPr>
          <p:cNvPr id="3078" name="Picture 6" descr="Python Django로 게시판 만들기_게시판 구현(2) — 씨앤텍시스템즈 기술블로그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2449">
            <a:off x="6507836" y="672556"/>
            <a:ext cx="1534197" cy="153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85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</a:t>
            </a:r>
          </a:p>
          <a:p>
            <a:pPr algn="ctr"/>
            <a:r>
              <a:rPr lang="en-US" altLang="ko-KR" sz="700" b="1" dirty="0">
                <a:solidFill>
                  <a:prstClr val="white"/>
                </a:solidFill>
              </a:rPr>
              <a:t>0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092501" y="872007"/>
            <a:ext cx="1397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Index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2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84836" y="1396070"/>
            <a:ext cx="6799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목차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09775" y="2153207"/>
            <a:ext cx="700661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buFontTx/>
              <a:buAutoNum type="arabicPeriod"/>
            </a:pPr>
            <a:r>
              <a:rPr lang="en-US" altLang="ko-KR" sz="2000" dirty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r>
              <a:rPr lang="en-US" altLang="ko-KR" sz="2000" dirty="0">
                <a:solidFill>
                  <a:srgbClr val="991B26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S</a:t>
            </a:r>
            <a:r>
              <a:rPr lang="en-US" altLang="ko-KR" sz="2000" dirty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W Development Plan</a:t>
            </a:r>
          </a:p>
          <a:p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Problem·Marketability·Main Task·Prototype Model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109775" y="2851499"/>
            <a:ext cx="6096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2000" dirty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2. </a:t>
            </a:r>
            <a:r>
              <a:rPr lang="en-US" altLang="ko-KR" sz="2000" dirty="0">
                <a:solidFill>
                  <a:srgbClr val="991B26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R</a:t>
            </a:r>
            <a:r>
              <a:rPr lang="en-US" altLang="ko-KR" sz="2000" dirty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equirements</a:t>
            </a:r>
          </a:p>
          <a:p>
            <a:pPr lvl="0"/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Analysis·Specification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92501" y="3591845"/>
            <a:ext cx="6096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2000" dirty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3. </a:t>
            </a:r>
            <a:r>
              <a:rPr lang="en-US" altLang="ko-KR" sz="2000" dirty="0">
                <a:solidFill>
                  <a:srgbClr val="991B26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S</a:t>
            </a:r>
            <a:r>
              <a:rPr lang="en-US" altLang="ko-KR" sz="2000" dirty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W Design</a:t>
            </a:r>
          </a:p>
          <a:p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UML·Pipeline·Architecture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109775" y="4318351"/>
            <a:ext cx="6096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2000" dirty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4. </a:t>
            </a:r>
            <a:r>
              <a:rPr lang="en-US" altLang="ko-KR" sz="2000" dirty="0">
                <a:solidFill>
                  <a:srgbClr val="991B26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I</a:t>
            </a:r>
            <a:r>
              <a:rPr lang="en-US" altLang="ko-KR" sz="2000" dirty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mplementation</a:t>
            </a:r>
          </a:p>
          <a:p>
            <a:pPr lvl="0"/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Frontend·Backend·AI Model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519609" y="2839741"/>
            <a:ext cx="33265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5. </a:t>
            </a:r>
            <a:r>
              <a:rPr lang="en-US" altLang="ko-KR" sz="2000" dirty="0">
                <a:solidFill>
                  <a:srgbClr val="991B26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T</a:t>
            </a:r>
            <a:r>
              <a:rPr lang="en-US" altLang="ko-KR" sz="2000" dirty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esting</a:t>
            </a:r>
          </a:p>
          <a:p>
            <a:pPr lvl="0"/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Unit test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519609" y="3601275"/>
            <a:ext cx="33265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6. </a:t>
            </a:r>
            <a:r>
              <a:rPr lang="en-US" altLang="ko-KR" sz="2000" dirty="0">
                <a:solidFill>
                  <a:srgbClr val="991B26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M</a:t>
            </a:r>
            <a:r>
              <a:rPr lang="en-US" altLang="ko-KR" sz="2000" dirty="0">
                <a:solidFill>
                  <a:prstClr val="black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aintenance</a:t>
            </a:r>
          </a:p>
          <a:p>
            <a:pPr lvl="0"/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VCS &amp; Cooperation Tool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467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Chap4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436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Back-end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3249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Implementation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20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339A10-E39D-4F04-6353-837EB52551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603" y="1981262"/>
            <a:ext cx="4507737" cy="350801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CAA9544-0807-B319-110F-A3F6D8FE585B}"/>
              </a:ext>
            </a:extLst>
          </p:cNvPr>
          <p:cNvGrpSpPr/>
          <p:nvPr/>
        </p:nvGrpSpPr>
        <p:grpSpPr>
          <a:xfrm>
            <a:off x="5909463" y="1731540"/>
            <a:ext cx="3672679" cy="3828632"/>
            <a:chOff x="5693349" y="887931"/>
            <a:chExt cx="4534134" cy="471194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1371095-E2BD-DACA-AC0E-1C6A70321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93350" y="3085144"/>
              <a:ext cx="4534133" cy="251472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F630A1D-F83F-44AA-7BA2-F32E66B17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93349" y="887931"/>
              <a:ext cx="4534133" cy="2197213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762320A-E535-BB42-CCB3-EAC9A70554CC}"/>
              </a:ext>
            </a:extLst>
          </p:cNvPr>
          <p:cNvSpPr txBox="1"/>
          <p:nvPr/>
        </p:nvSpPr>
        <p:spPr>
          <a:xfrm>
            <a:off x="7710975" y="3281405"/>
            <a:ext cx="2155748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Uploaded </a:t>
            </a:r>
            <a:r>
              <a:rPr lang="en-US" altLang="ko-KR" sz="1100" dirty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Video object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8FD1A9-4AA1-F4C0-A17A-5C39C6C1877A}"/>
              </a:ext>
            </a:extLst>
          </p:cNvPr>
          <p:cNvSpPr txBox="1"/>
          <p:nvPr/>
        </p:nvSpPr>
        <p:spPr>
          <a:xfrm>
            <a:off x="3753716" y="3859323"/>
            <a:ext cx="2155748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User</a:t>
            </a:r>
            <a:r>
              <a:rPr lang="ko-KR" altLang="en-US" sz="1100" dirty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objects </a:t>
            </a:r>
          </a:p>
        </p:txBody>
      </p:sp>
    </p:spTree>
    <p:extLst>
      <p:ext uri="{BB962C8B-B14F-4D97-AF65-F5344CB8AC3E}">
        <p14:creationId xmlns:p14="http://schemas.microsoft.com/office/powerpoint/2010/main" val="4059422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Chap4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4366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Back-end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3249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Implementation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21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0CDCC3-A9BB-BB77-0B2D-8C1304D446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101" y="1979801"/>
            <a:ext cx="6363027" cy="18542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E4BDC4-57E1-445D-ECCB-E4EC20EDB7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9261" y="1543410"/>
            <a:ext cx="2025754" cy="6159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D27D06-6FAB-2FF5-78E7-9230F76F92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59515" y="3546215"/>
            <a:ext cx="5010407" cy="21781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4F5CB64-A175-36CF-85AB-3517F338F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227" y="2952658"/>
            <a:ext cx="593557" cy="59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837240E-218D-F253-7A79-555241480252}"/>
              </a:ext>
            </a:extLst>
          </p:cNvPr>
          <p:cNvSpPr txBox="1"/>
          <p:nvPr/>
        </p:nvSpPr>
        <p:spPr>
          <a:xfrm>
            <a:off x="9055759" y="2964165"/>
            <a:ext cx="2155748" cy="570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Running AI model in backend part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E920BB-D7E8-C603-A57A-E4713DEBF234}"/>
              </a:ext>
            </a:extLst>
          </p:cNvPr>
          <p:cNvSpPr txBox="1"/>
          <p:nvPr/>
        </p:nvSpPr>
        <p:spPr>
          <a:xfrm>
            <a:off x="1308533" y="3790517"/>
            <a:ext cx="2155748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rgbClr val="FF0000"/>
                </a:solidFill>
                <a:latin typeface="a드림고딕4" panose="02020600000000000000" pitchFamily="18" charset="-127"/>
                <a:ea typeface="a드림고딕4" panose="02020600000000000000" pitchFamily="18" charset="-127"/>
              </a:rPr>
              <a:t>Control flow of data</a:t>
            </a:r>
          </a:p>
        </p:txBody>
      </p:sp>
    </p:spTree>
    <p:extLst>
      <p:ext uri="{BB962C8B-B14F-4D97-AF65-F5344CB8AC3E}">
        <p14:creationId xmlns:p14="http://schemas.microsoft.com/office/powerpoint/2010/main" val="159934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7624" y="32780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Chap3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24689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Architecture – AI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23173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SW Design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22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pic>
        <p:nvPicPr>
          <p:cNvPr id="30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6821" y="2270365"/>
            <a:ext cx="1463311" cy="1613099"/>
          </a:xfrm>
          <a:prstGeom prst="rect">
            <a:avLst/>
          </a:prstGeom>
          <a:solidFill>
            <a:srgbClr val="7030A0"/>
          </a:solidFill>
          <a:ln w="57150">
            <a:noFill/>
          </a:ln>
        </p:spPr>
      </p:pic>
      <p:cxnSp>
        <p:nvCxnSpPr>
          <p:cNvPr id="31" name="Google Shape;74;p15"/>
          <p:cNvCxnSpPr/>
          <p:nvPr/>
        </p:nvCxnSpPr>
        <p:spPr>
          <a:xfrm flipV="1">
            <a:off x="4757106" y="2661336"/>
            <a:ext cx="1320183" cy="35906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" name="그룹 1"/>
          <p:cNvGrpSpPr/>
          <p:nvPr/>
        </p:nvGrpSpPr>
        <p:grpSpPr>
          <a:xfrm>
            <a:off x="5816742" y="1771241"/>
            <a:ext cx="2612515" cy="1643329"/>
            <a:chOff x="2677651" y="2737364"/>
            <a:chExt cx="3007277" cy="1486997"/>
          </a:xfrm>
        </p:grpSpPr>
        <p:pic>
          <p:nvPicPr>
            <p:cNvPr id="32" name="Picture 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0411" y="2737364"/>
              <a:ext cx="1884517" cy="1254778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33" name="Picture 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504" y="2801831"/>
              <a:ext cx="1884517" cy="1254778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34" name="Picture 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989" y="2866298"/>
              <a:ext cx="1884517" cy="1254778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35" name="Picture 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9474" y="2905116"/>
              <a:ext cx="1884517" cy="1254778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36" name="Picture 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7651" y="2969583"/>
              <a:ext cx="1884517" cy="1254778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</p:grpSp>
      <p:sp>
        <p:nvSpPr>
          <p:cNvPr id="39" name="Google Shape;75;p15"/>
          <p:cNvSpPr txBox="1"/>
          <p:nvPr/>
        </p:nvSpPr>
        <p:spPr>
          <a:xfrm>
            <a:off x="6077289" y="4405790"/>
            <a:ext cx="2603103" cy="61551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-US" sz="1200" dirty="0">
                <a:latin typeface="Bookman Old Style" panose="02050604050505020204" pitchFamily="18" charset="0"/>
                <a:ea typeface="a드림고딕2" panose="02020600000000000000" pitchFamily="18" charset="-127"/>
              </a:rPr>
              <a:t>Behavior sequence prediction</a:t>
            </a:r>
          </a:p>
          <a:p>
            <a:pPr algn="ctr"/>
            <a:r>
              <a:rPr lang="en-US" sz="1200" dirty="0">
                <a:latin typeface="Bookman Old Style" panose="02050604050505020204" pitchFamily="18" charset="0"/>
                <a:ea typeface="a드림고딕2" panose="02020600000000000000" pitchFamily="18" charset="-127"/>
              </a:rPr>
              <a:t>[‘Moving forward’, ‘snipping’,…]</a:t>
            </a:r>
            <a:endParaRPr sz="1200" dirty="0">
              <a:latin typeface="Bookman Old Style" panose="02050604050505020204" pitchFamily="18" charset="0"/>
              <a:ea typeface="a드림고딕2" panose="02020600000000000000" pitchFamily="18" charset="-127"/>
            </a:endParaRPr>
          </a:p>
        </p:txBody>
      </p:sp>
      <p:pic>
        <p:nvPicPr>
          <p:cNvPr id="41" name="Picture 6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08772" y="4251105"/>
            <a:ext cx="2265386" cy="149358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9741095" y="1456782"/>
            <a:ext cx="1384247" cy="3973020"/>
          </a:xfrm>
          <a:prstGeom prst="roundRect">
            <a:avLst>
              <a:gd name="adj" fmla="val 38670"/>
            </a:avLst>
          </a:prstGeom>
          <a:solidFill>
            <a:srgbClr val="C49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Resnet 152</a:t>
            </a:r>
          </a:p>
          <a:p>
            <a:pPr algn="ctr"/>
            <a:endParaRPr lang="en-US" altLang="ko-KR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algn="ctr"/>
            <a:endParaRPr lang="ko-KR" altLang="en-US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cxnSp>
        <p:nvCxnSpPr>
          <p:cNvPr id="43" name="Google Shape;74;p15"/>
          <p:cNvCxnSpPr/>
          <p:nvPr/>
        </p:nvCxnSpPr>
        <p:spPr>
          <a:xfrm>
            <a:off x="8160743" y="2613308"/>
            <a:ext cx="1425124" cy="363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" name="모서리가 둥근 직사각형 44"/>
          <p:cNvSpPr/>
          <p:nvPr/>
        </p:nvSpPr>
        <p:spPr>
          <a:xfrm>
            <a:off x="1089407" y="1964417"/>
            <a:ext cx="1384247" cy="3674807"/>
          </a:xfrm>
          <a:prstGeom prst="roundRect">
            <a:avLst>
              <a:gd name="adj" fmla="val 38670"/>
            </a:avLst>
          </a:prstGeom>
          <a:solidFill>
            <a:srgbClr val="E2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Django</a:t>
            </a:r>
            <a:endParaRPr lang="ko-KR" altLang="en-US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cxnSp>
        <p:nvCxnSpPr>
          <p:cNvPr id="47" name="Google Shape;74;p15"/>
          <p:cNvCxnSpPr/>
          <p:nvPr/>
        </p:nvCxnSpPr>
        <p:spPr>
          <a:xfrm flipH="1" flipV="1">
            <a:off x="8844995" y="4706793"/>
            <a:ext cx="740872" cy="675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74;p15"/>
          <p:cNvCxnSpPr/>
          <p:nvPr/>
        </p:nvCxnSpPr>
        <p:spPr>
          <a:xfrm flipH="1" flipV="1">
            <a:off x="5556534" y="4686555"/>
            <a:ext cx="438379" cy="337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74;p15"/>
          <p:cNvCxnSpPr/>
          <p:nvPr/>
        </p:nvCxnSpPr>
        <p:spPr>
          <a:xfrm>
            <a:off x="2584982" y="3076914"/>
            <a:ext cx="62379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74;p15"/>
          <p:cNvCxnSpPr/>
          <p:nvPr/>
        </p:nvCxnSpPr>
        <p:spPr>
          <a:xfrm rot="10800000">
            <a:off x="2567849" y="4679199"/>
            <a:ext cx="62379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직사각형 55"/>
          <p:cNvSpPr/>
          <p:nvPr/>
        </p:nvSpPr>
        <p:spPr>
          <a:xfrm>
            <a:off x="3557801" y="5689382"/>
            <a:ext cx="163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Visualization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9396292" y="3647912"/>
            <a:ext cx="1995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Fin-tuned for</a:t>
            </a:r>
          </a:p>
          <a:p>
            <a:pPr algn="ctr"/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Image Classification</a:t>
            </a:r>
          </a:p>
        </p:txBody>
      </p:sp>
      <p:sp>
        <p:nvSpPr>
          <p:cNvPr id="58" name="직사각형 57"/>
          <p:cNvSpPr/>
          <p:nvPr/>
        </p:nvSpPr>
        <p:spPr>
          <a:xfrm rot="20676817">
            <a:off x="4486938" y="2401099"/>
            <a:ext cx="1755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Video Cutting</a:t>
            </a:r>
          </a:p>
        </p:txBody>
      </p:sp>
    </p:spTree>
    <p:extLst>
      <p:ext uri="{BB962C8B-B14F-4D97-AF65-F5344CB8AC3E}">
        <p14:creationId xmlns:p14="http://schemas.microsoft.com/office/powerpoint/2010/main" val="3067560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52373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Chap4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4441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AI Model: Dataset &amp; Fine-tuning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3249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Implementation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23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27156"/>
              </p:ext>
            </p:extLst>
          </p:nvPr>
        </p:nvGraphicFramePr>
        <p:xfrm>
          <a:off x="1201087" y="2017273"/>
          <a:ext cx="3522736" cy="34632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3780">
                  <a:extLst>
                    <a:ext uri="{9D8B030D-6E8A-4147-A177-3AD203B41FA5}">
                      <a16:colId xmlns:a16="http://schemas.microsoft.com/office/drawing/2014/main" val="3978155428"/>
                    </a:ext>
                  </a:extLst>
                </a:gridCol>
                <a:gridCol w="2978956">
                  <a:extLst>
                    <a:ext uri="{9D8B030D-6E8A-4147-A177-3AD203B41FA5}">
                      <a16:colId xmlns:a16="http://schemas.microsoft.com/office/drawing/2014/main" val="300858360"/>
                    </a:ext>
                  </a:extLst>
                </a:gridCol>
              </a:tblGrid>
              <a:tr h="34680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1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Moving Forward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873568"/>
                  </a:ext>
                </a:extLst>
              </a:tr>
              <a:tr h="34680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Stopped</a:t>
                      </a:r>
                      <a:endParaRPr lang="en-US" sz="1400" dirty="0">
                        <a:latin typeface="a드림고딕2" panose="02020600000000000000" pitchFamily="18" charset="-127"/>
                        <a:ea typeface="a드림고딕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937462"/>
                  </a:ext>
                </a:extLst>
              </a:tr>
              <a:tr h="346801">
                <a:tc>
                  <a:txBody>
                    <a:bodyPr/>
                    <a:lstStyle/>
                    <a:p>
                      <a:r>
                        <a:rPr lang="en-US" sz="1400" baseline="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3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Heading 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041522"/>
                  </a:ext>
                </a:extLst>
              </a:tr>
              <a:tr h="34680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4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Rearing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309756"/>
                  </a:ext>
                </a:extLst>
              </a:tr>
              <a:tr h="34680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5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Heading 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961910"/>
                  </a:ext>
                </a:extLst>
              </a:tr>
              <a:tr h="34680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Heading</a:t>
                      </a:r>
                      <a:r>
                        <a:rPr lang="en-US" sz="1400" baseline="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down and snipping</a:t>
                      </a:r>
                      <a:endParaRPr lang="en-US" sz="1400" dirty="0">
                        <a:latin typeface="a드림고딕2" panose="02020600000000000000" pitchFamily="18" charset="-127"/>
                        <a:ea typeface="a드림고딕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68927"/>
                  </a:ext>
                </a:extLst>
              </a:tr>
              <a:tr h="34680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7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Stopped and</a:t>
                      </a:r>
                      <a:r>
                        <a:rPr lang="en-US" sz="1400" baseline="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huddled</a:t>
                      </a:r>
                      <a:endParaRPr lang="en-US" sz="1400" dirty="0">
                        <a:latin typeface="a드림고딕2" panose="02020600000000000000" pitchFamily="18" charset="-127"/>
                        <a:ea typeface="a드림고딕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375767"/>
                  </a:ext>
                </a:extLst>
              </a:tr>
              <a:tr h="34680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8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Stretch</a:t>
                      </a:r>
                      <a:r>
                        <a:rPr lang="en-US" sz="1400" baseline="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attend posture</a:t>
                      </a:r>
                      <a:endParaRPr lang="en-US" sz="1400" dirty="0">
                        <a:latin typeface="a드림고딕2" panose="02020600000000000000" pitchFamily="18" charset="-127"/>
                        <a:ea typeface="a드림고딕2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052979"/>
                  </a:ext>
                </a:extLst>
              </a:tr>
              <a:tr h="34205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9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Snipping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466530"/>
                  </a:ext>
                </a:extLst>
              </a:tr>
              <a:tr h="34680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10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236328"/>
                  </a:ext>
                </a:extLst>
              </a:tr>
            </a:tbl>
          </a:graphicData>
        </a:graphic>
      </p:graphicFrame>
      <p:pic>
        <p:nvPicPr>
          <p:cNvPr id="44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6975" y="4487374"/>
            <a:ext cx="3648740" cy="92546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110569" y="2243280"/>
            <a:ext cx="5740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0"/>
              </a:spcAft>
            </a:pPr>
            <a:r>
              <a:rPr lang="en-US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Online videos and lab</a:t>
            </a:r>
          </a:p>
          <a:p>
            <a:pPr lvl="0">
              <a:spcAft>
                <a:spcPts val="0"/>
              </a:spcAft>
            </a:pPr>
            <a:r>
              <a:rPr lang="en-US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Frame extraction and manual labeling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94777" y="3489592"/>
            <a:ext cx="372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Resnet 152 model is fin-tuned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094638" y="1875644"/>
            <a:ext cx="2409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u="sng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Dataset Generation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030668" y="3165511"/>
            <a:ext cx="284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u="sng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Fine-tuning the model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143579" y="5393249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978562" y="5384316"/>
            <a:ext cx="325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2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05364" y="5378991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3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866885" y="5365429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18832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Chap4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31707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AI Model: Visualization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3249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Implementation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24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pic>
        <p:nvPicPr>
          <p:cNvPr id="30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9775" y="1943625"/>
            <a:ext cx="3538425" cy="2286000"/>
          </a:xfrm>
          <a:prstGeom prst="rect">
            <a:avLst/>
          </a:prstGeom>
        </p:spPr>
      </p:pic>
      <p:pic>
        <p:nvPicPr>
          <p:cNvPr id="31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91" y="1579016"/>
            <a:ext cx="2875958" cy="2875958"/>
          </a:xfrm>
          <a:prstGeom prst="rect">
            <a:avLst/>
          </a:prstGeom>
        </p:spPr>
      </p:pic>
      <p:pic>
        <p:nvPicPr>
          <p:cNvPr id="32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6259" y="1868964"/>
            <a:ext cx="3748365" cy="24713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28087" y="4785965"/>
            <a:ext cx="798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Visualization Tool: </a:t>
            </a:r>
            <a:r>
              <a:rPr lang="en-US" altLang="ko-KR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Library from seaborn and matplotlib </a:t>
            </a:r>
            <a:endParaRPr lang="ko-KR" altLang="en-US" sz="16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9878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Chap5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3128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Unit test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16832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Testing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25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31521" y="2651760"/>
            <a:ext cx="10630460" cy="2169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855399" y="2095750"/>
            <a:ext cx="2932763" cy="3259626"/>
            <a:chOff x="855399" y="2095750"/>
            <a:chExt cx="2932763" cy="3259626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855399" y="2095750"/>
              <a:ext cx="2932763" cy="325962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991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956846" y="2316084"/>
              <a:ext cx="2705648" cy="1494652"/>
            </a:xfrm>
            <a:prstGeom prst="roundRect">
              <a:avLst/>
            </a:prstGeom>
            <a:blipFill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56846" y="3853876"/>
              <a:ext cx="1943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Front-end</a:t>
              </a:r>
              <a:endParaRPr lang="ko-KR" altLang="en-US" sz="2000" dirty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56846" y="4652488"/>
              <a:ext cx="24039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* Import DB Layer</a:t>
              </a:r>
              <a:endParaRPr lang="ko-KR" altLang="en-US" sz="1600" dirty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46173" y="4165291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ko-KR" sz="1400" dirty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610258" y="2084599"/>
            <a:ext cx="3067681" cy="3259626"/>
            <a:chOff x="4610258" y="2084599"/>
            <a:chExt cx="3067681" cy="3259626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4610258" y="2084599"/>
              <a:ext cx="2932763" cy="325962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991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4711705" y="2304933"/>
              <a:ext cx="2705648" cy="1494652"/>
            </a:xfrm>
            <a:prstGeom prst="roundRect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711705" y="3825517"/>
              <a:ext cx="1943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Back-end</a:t>
              </a:r>
              <a:endParaRPr lang="ko-KR" altLang="en-US" sz="2000" dirty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711705" y="4638992"/>
              <a:ext cx="29662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* Django’s own User 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711705" y="4156719"/>
              <a:ext cx="26044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a드림고딕2" panose="02020600000000000000" pitchFamily="18" charset="-127"/>
                  <a:ea typeface="a드림고딕2" panose="02020600000000000000" pitchFamily="18" charset="-127"/>
                </a:rPr>
                <a:t>MySQL test, use templete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8290431" y="2063175"/>
            <a:ext cx="3071549" cy="3259626"/>
            <a:chOff x="8290431" y="2063175"/>
            <a:chExt cx="3071549" cy="3259626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8290431" y="2063175"/>
              <a:ext cx="2932763" cy="3259626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991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403988" y="2304933"/>
              <a:ext cx="2705648" cy="1494652"/>
            </a:xfrm>
            <a:prstGeom prst="roundRect">
              <a:avLst/>
            </a:prstGeom>
            <a:blipFill dpi="0" rotWithShape="1">
              <a:blip r:embed="rId12">
                <a:alphaModFix amt="52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395746" y="3841000"/>
              <a:ext cx="1943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AI Model</a:t>
              </a:r>
              <a:endParaRPr lang="ko-KR" altLang="en-US" sz="2000" dirty="0">
                <a:latin typeface="a드림고딕2" panose="02020600000000000000" pitchFamily="18" charset="-127"/>
                <a:ea typeface="a드림고딕2" panose="02020600000000000000" pitchFamily="18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403988" y="4168340"/>
              <a:ext cx="16617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50000"/>
                    </a:schemeClr>
                  </a:solidFill>
                  <a:latin typeface="a드림고딕2" panose="02020600000000000000" pitchFamily="18" charset="-127"/>
                  <a:ea typeface="a드림고딕2" panose="02020600000000000000" pitchFamily="18" charset="-127"/>
                </a:rPr>
                <a:t>Training process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395746" y="4635070"/>
              <a:ext cx="29662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Check accuracy </a:t>
              </a:r>
            </a:p>
            <a:p>
              <a:r>
                <a:rPr lang="en-US" altLang="ko-KR" sz="1600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 &amp; f1 score</a:t>
              </a: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989562" y="4210634"/>
            <a:ext cx="2574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Temporally make DB array</a:t>
            </a:r>
          </a:p>
        </p:txBody>
      </p:sp>
    </p:spTree>
    <p:extLst>
      <p:ext uri="{BB962C8B-B14F-4D97-AF65-F5344CB8AC3E}">
        <p14:creationId xmlns:p14="http://schemas.microsoft.com/office/powerpoint/2010/main" val="118992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Chap6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3346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VCS &amp; Cooperation Tool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2760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Maintenance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26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pic>
        <p:nvPicPr>
          <p:cNvPr id="2050" name="Picture 2" descr="Git ">
            <a:extLst>
              <a:ext uri="{FF2B5EF4-FFF2-40B4-BE49-F238E27FC236}">
                <a16:creationId xmlns:a16="http://schemas.microsoft.com/office/drawing/2014/main" id="{A4C55343-6EB1-4292-B06D-6E1827768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86" y="2601884"/>
            <a:ext cx="1244809" cy="1244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">
            <a:extLst>
              <a:ext uri="{FF2B5EF4-FFF2-40B4-BE49-F238E27FC236}">
                <a16:creationId xmlns:a16="http://schemas.microsoft.com/office/drawing/2014/main" id="{689C8CCC-EC7F-2535-2A3E-09CF174A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631" y="3998394"/>
            <a:ext cx="1072152" cy="107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2959" y="1950932"/>
            <a:ext cx="6851126" cy="338648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148191" y="5353273"/>
            <a:ext cx="3416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a드림고딕2" panose="02020600000000000000" pitchFamily="18" charset="-127"/>
                <a:ea typeface="a드림고딕2" panose="02020600000000000000" pitchFamily="18" charset="-127"/>
              </a:rPr>
              <a:t>github.com</a:t>
            </a:r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/</a:t>
            </a:r>
            <a:r>
              <a:rPr lang="ko-KR" altLang="en-US" sz="1400" dirty="0" err="1">
                <a:latin typeface="a드림고딕2" panose="02020600000000000000" pitchFamily="18" charset="-127"/>
                <a:ea typeface="a드림고딕2" panose="02020600000000000000" pitchFamily="18" charset="-127"/>
              </a:rPr>
              <a:t>psxxj</a:t>
            </a:r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/</a:t>
            </a:r>
            <a:r>
              <a:rPr lang="ko-KR" altLang="en-US" sz="1400" dirty="0" err="1">
                <a:latin typeface="a드림고딕2" panose="02020600000000000000" pitchFamily="18" charset="-127"/>
                <a:ea typeface="a드림고딕2" panose="02020600000000000000" pitchFamily="18" charset="-127"/>
              </a:rPr>
              <a:t>Animal-behavior</a:t>
            </a:r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/</a:t>
            </a:r>
          </a:p>
        </p:txBody>
      </p:sp>
      <p:pic>
        <p:nvPicPr>
          <p:cNvPr id="33" name="Picture 6" descr="Slack ">
            <a:extLst>
              <a:ext uri="{FF2B5EF4-FFF2-40B4-BE49-F238E27FC236}">
                <a16:creationId xmlns:a16="http://schemas.microsoft.com/office/drawing/2014/main" id="{DCA32345-F8A6-D336-81AF-7515A9CAB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299" y="2867768"/>
            <a:ext cx="978925" cy="97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734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Chap7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1669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Subtitle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11031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Q&amp;A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27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pic>
        <p:nvPicPr>
          <p:cNvPr id="3074" name="Picture 2" descr="458464223">
            <a:extLst>
              <a:ext uri="{FF2B5EF4-FFF2-40B4-BE49-F238E27FC236}">
                <a16:creationId xmlns:a16="http://schemas.microsoft.com/office/drawing/2014/main" id="{55578FDA-8E1C-5540-DD16-2980230BB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498" y="1667409"/>
            <a:ext cx="3706988" cy="370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589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Chap1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181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Problem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4568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SW Development Plan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3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pic>
        <p:nvPicPr>
          <p:cNvPr id="40" name="Picture 3" descr="Free vector graphic: &lt;strong&gt;Mouse&lt;/strong&gt;, Gray, Small, Animal, Tail - Free Image on ...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97" y="5007472"/>
            <a:ext cx="780826" cy="396107"/>
          </a:xfrm>
          <a:prstGeom prst="rect">
            <a:avLst/>
          </a:prstGeom>
        </p:spPr>
      </p:pic>
      <p:sp>
        <p:nvSpPr>
          <p:cNvPr id="41" name="Flowchart: Magnetic Disk 5"/>
          <p:cNvSpPr/>
          <p:nvPr/>
        </p:nvSpPr>
        <p:spPr>
          <a:xfrm>
            <a:off x="8140962" y="3751953"/>
            <a:ext cx="1998875" cy="1846197"/>
          </a:xfrm>
          <a:prstGeom prst="flowChartMagneticDisk">
            <a:avLst/>
          </a:prstGeom>
          <a:solidFill>
            <a:srgbClr val="A6A6A6">
              <a:alpha val="40000"/>
            </a:srgbClr>
          </a:solidFill>
          <a:ln w="19050">
            <a:solidFill>
              <a:srgbClr val="991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31" descr="Download &lt;strong&gt;Idea&lt;/strong&gt; Bulb Transparent HQ PNG Image | FreePNGIm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5318">
            <a:off x="6835589" y="1691723"/>
            <a:ext cx="534037" cy="63146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 rot="3533749">
            <a:off x="6280752" y="2035068"/>
            <a:ext cx="9621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Hypothesis</a:t>
            </a:r>
          </a:p>
        </p:txBody>
      </p:sp>
      <p:pic>
        <p:nvPicPr>
          <p:cNvPr id="46" name="Picture 2" descr="Observeren/Rapporteren - Lesmateriaal - Wikiwijs"/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48667" y1="28402" x2="62500" y2="12722"/>
                        <a14:foregroundMark x1="61167" y1="10355" x2="68167" y2="11243"/>
                        <a14:foregroundMark x1="68167" y1="11243" x2="69667" y2="13905"/>
                        <a14:foregroundMark x1="68667" y1="15385" x2="70833" y2="15680"/>
                        <a14:backgroundMark x1="45833" y1="93787" x2="61500" y2="88462"/>
                        <a14:backgroundMark x1="44333" y1="84320" x2="46500" y2="84615"/>
                        <a14:backgroundMark x1="46167" y1="71893" x2="46167" y2="71598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0" r="25971"/>
          <a:stretch/>
        </p:blipFill>
        <p:spPr>
          <a:xfrm rot="402594">
            <a:off x="5294426" y="2119912"/>
            <a:ext cx="3565560" cy="3309288"/>
          </a:xfrm>
          <a:prstGeom prst="rect">
            <a:avLst/>
          </a:prstGeom>
        </p:spPr>
      </p:pic>
      <p:pic>
        <p:nvPicPr>
          <p:cNvPr id="49" name="Picture 3" descr="Free vector graphic: &lt;strong&gt;Mouse&lt;/strong&gt;, Gray, Small, Animal, Tail - Free Image on ...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7283">
            <a:off x="8322626" y="5076725"/>
            <a:ext cx="577762" cy="293094"/>
          </a:xfrm>
          <a:prstGeom prst="rect">
            <a:avLst/>
          </a:prstGeom>
        </p:spPr>
      </p:pic>
      <p:sp>
        <p:nvSpPr>
          <p:cNvPr id="2" name="구름 1"/>
          <p:cNvSpPr/>
          <p:nvPr/>
        </p:nvSpPr>
        <p:spPr>
          <a:xfrm rot="907883">
            <a:off x="8337378" y="1115897"/>
            <a:ext cx="2376944" cy="1546053"/>
          </a:xfrm>
          <a:prstGeom prst="cloud">
            <a:avLst/>
          </a:prstGeom>
          <a:blipFill dpi="0" rotWithShape="1">
            <a:blip r:embed="rId15">
              <a:alphaModFix amt="4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30601" y="2493524"/>
            <a:ext cx="6096000" cy="7879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In biomedical research area,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It requires </a:t>
            </a:r>
            <a:r>
              <a:rPr lang="en-US" altLang="ko-KR" sz="1600" b="1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“Animal Behavioral Analysis”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1415" y="4008202"/>
            <a:ext cx="5124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However, usually encounter the problem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for </a:t>
            </a:r>
            <a:r>
              <a:rPr lang="en-US" altLang="ko-KR" sz="1600" dirty="0">
                <a:solidFill>
                  <a:srgbClr val="D82406"/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lack information </a:t>
            </a:r>
            <a:r>
              <a:rPr lang="en-US" altLang="ko-KR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to use the data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0601" y="3192309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생의학 연구에서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종종 동물에 대해 행동 분석이 필요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27962" y="4701340"/>
            <a:ext cx="44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그러나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연구자 대부분은 데이터를 이용하기 위한 지식이 부족함</a:t>
            </a:r>
          </a:p>
        </p:txBody>
      </p:sp>
    </p:spTree>
    <p:extLst>
      <p:ext uri="{BB962C8B-B14F-4D97-AF65-F5344CB8AC3E}">
        <p14:creationId xmlns:p14="http://schemas.microsoft.com/office/powerpoint/2010/main" val="417327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Chap1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8354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Marketability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4568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SW Development Plan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4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graphicFrame>
        <p:nvGraphicFramePr>
          <p:cNvPr id="30" name="Chart 6"/>
          <p:cNvGraphicFramePr/>
          <p:nvPr>
            <p:extLst>
              <p:ext uri="{D42A27DB-BD31-4B8C-83A1-F6EECF244321}">
                <p14:modId xmlns:p14="http://schemas.microsoft.com/office/powerpoint/2010/main" val="2987957560"/>
              </p:ext>
            </p:extLst>
          </p:nvPr>
        </p:nvGraphicFramePr>
        <p:xfrm>
          <a:off x="4837848" y="1760115"/>
          <a:ext cx="6030355" cy="39302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1" name="직사각형 24"/>
          <p:cNvSpPr/>
          <p:nvPr/>
        </p:nvSpPr>
        <p:spPr>
          <a:xfrm>
            <a:off x="1140124" y="2962205"/>
            <a:ext cx="43813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According to Sematic Scholar,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related research have been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an </a:t>
            </a:r>
            <a:r>
              <a:rPr lang="en-US" sz="1600" b="1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Increasing trend</a:t>
            </a:r>
            <a:r>
              <a:rPr lang="en-US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40124" y="4055553"/>
            <a:ext cx="384048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관련 연구 주제는 증가하고 있는 추세</a:t>
            </a:r>
          </a:p>
        </p:txBody>
      </p:sp>
    </p:spTree>
    <p:extLst>
      <p:ext uri="{BB962C8B-B14F-4D97-AF65-F5344CB8AC3E}">
        <p14:creationId xmlns:p14="http://schemas.microsoft.com/office/powerpoint/2010/main" val="243932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6777038" y="1775608"/>
            <a:ext cx="486349" cy="594095"/>
          </a:xfrm>
          <a:prstGeom prst="line">
            <a:avLst/>
          </a:prstGeom>
          <a:ln w="25400">
            <a:solidFill>
              <a:srgbClr val="991B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7254678" y="1775608"/>
            <a:ext cx="1452731" cy="0"/>
          </a:xfrm>
          <a:prstGeom prst="line">
            <a:avLst/>
          </a:prstGeom>
          <a:ln w="25400">
            <a:solidFill>
              <a:srgbClr val="991B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Chap1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469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Main Task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4568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SW Development Plan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5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394225" y="4106116"/>
            <a:ext cx="52440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Use of </a:t>
            </a:r>
            <a:r>
              <a:rPr lang="en-US" altLang="ko-KR" sz="24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AI </a:t>
            </a:r>
            <a:r>
              <a:rPr lang="en-US" altLang="ko-KR" sz="2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in animal behavioral mapping</a:t>
            </a:r>
          </a:p>
        </p:txBody>
      </p:sp>
      <p:cxnSp>
        <p:nvCxnSpPr>
          <p:cNvPr id="36" name="직선 연결선 35"/>
          <p:cNvCxnSpPr/>
          <p:nvPr/>
        </p:nvCxnSpPr>
        <p:spPr>
          <a:xfrm flipH="1" flipV="1">
            <a:off x="3097628" y="3626431"/>
            <a:ext cx="1803894" cy="0"/>
          </a:xfrm>
          <a:prstGeom prst="line">
            <a:avLst/>
          </a:prstGeom>
          <a:ln w="25400">
            <a:solidFill>
              <a:srgbClr val="991B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71" y="2369703"/>
            <a:ext cx="3337465" cy="175596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576257" y="2120871"/>
            <a:ext cx="2880000" cy="2880000"/>
          </a:xfrm>
          <a:prstGeom prst="ellipse">
            <a:avLst/>
          </a:prstGeom>
          <a:blipFill dpi="0" rotWithShape="1">
            <a:blip r:embed="rId12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24"/>
          <p:cNvSpPr/>
          <p:nvPr/>
        </p:nvSpPr>
        <p:spPr>
          <a:xfrm>
            <a:off x="7566154" y="1326478"/>
            <a:ext cx="36742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Show the visualization graph</a:t>
            </a:r>
          </a:p>
        </p:txBody>
      </p:sp>
      <p:sp>
        <p:nvSpPr>
          <p:cNvPr id="42" name="직사각형 24"/>
          <p:cNvSpPr/>
          <p:nvPr/>
        </p:nvSpPr>
        <p:spPr>
          <a:xfrm>
            <a:off x="940101" y="3202592"/>
            <a:ext cx="36742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Provide analyzed </a:t>
            </a:r>
            <a:r>
              <a:rPr lang="en-US" sz="1600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.</a:t>
            </a:r>
            <a:r>
              <a:rPr lang="en-US" sz="1600" dirty="0" err="1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xlsx</a:t>
            </a:r>
            <a:r>
              <a:rPr lang="en-US" sz="1600" dirty="0" smtClean="0"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en-US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file</a:t>
            </a:r>
          </a:p>
        </p:txBody>
      </p:sp>
      <p:cxnSp>
        <p:nvCxnSpPr>
          <p:cNvPr id="43" name="직선 연결선 42"/>
          <p:cNvCxnSpPr/>
          <p:nvPr/>
        </p:nvCxnSpPr>
        <p:spPr>
          <a:xfrm flipH="1">
            <a:off x="7418736" y="3919344"/>
            <a:ext cx="1476000" cy="0"/>
          </a:xfrm>
          <a:prstGeom prst="line">
            <a:avLst/>
          </a:prstGeom>
          <a:ln w="25400">
            <a:solidFill>
              <a:srgbClr val="991B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24"/>
          <p:cNvSpPr/>
          <p:nvPr/>
        </p:nvSpPr>
        <p:spPr>
          <a:xfrm>
            <a:off x="8156736" y="3426192"/>
            <a:ext cx="3674276" cy="418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Make web to process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40101" y="3568484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분석이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완료된 </a:t>
            </a:r>
            <a:r>
              <a:rPr lang="en-US" altLang="ko-KR" sz="1200" dirty="0" err="1" smtClean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xlsx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파일 제공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566154" y="1741657"/>
            <a:ext cx="226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시각화된 그래프 생성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156736" y="3883568"/>
            <a:ext cx="2265743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접근을 위한 웹사이트 제작</a:t>
            </a:r>
          </a:p>
        </p:txBody>
      </p:sp>
    </p:spTree>
    <p:extLst>
      <p:ext uri="{BB962C8B-B14F-4D97-AF65-F5344CB8AC3E}">
        <p14:creationId xmlns:p14="http://schemas.microsoft.com/office/powerpoint/2010/main" val="274570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Chap1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22656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Prototype Model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4568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SW Development Plan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6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grpSp>
        <p:nvGrpSpPr>
          <p:cNvPr id="30" name="Group 114"/>
          <p:cNvGrpSpPr/>
          <p:nvPr/>
        </p:nvGrpSpPr>
        <p:grpSpPr>
          <a:xfrm>
            <a:off x="2291778" y="1882194"/>
            <a:ext cx="8720779" cy="3443428"/>
            <a:chOff x="795684" y="1966783"/>
            <a:chExt cx="9399953" cy="3443428"/>
          </a:xfrm>
        </p:grpSpPr>
        <p:sp>
          <p:nvSpPr>
            <p:cNvPr id="31" name="Rounded Rectangle 3"/>
            <p:cNvSpPr/>
            <p:nvPr/>
          </p:nvSpPr>
          <p:spPr>
            <a:xfrm>
              <a:off x="795684" y="2768486"/>
              <a:ext cx="1656000" cy="5760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드림고딕2"/>
                </a:rPr>
                <a:t>Initial Requirement</a:t>
              </a:r>
            </a:p>
          </p:txBody>
        </p:sp>
        <p:sp>
          <p:nvSpPr>
            <p:cNvPr id="32" name="Rounded Rectangle 30"/>
            <p:cNvSpPr/>
            <p:nvPr/>
          </p:nvSpPr>
          <p:spPr>
            <a:xfrm>
              <a:off x="8539637" y="4824801"/>
              <a:ext cx="1656000" cy="5760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드림고딕2"/>
                </a:rPr>
                <a:t>Develop</a:t>
              </a:r>
            </a:p>
          </p:txBody>
        </p:sp>
        <p:sp>
          <p:nvSpPr>
            <p:cNvPr id="33" name="Rounded Rectangle 31"/>
            <p:cNvSpPr/>
            <p:nvPr/>
          </p:nvSpPr>
          <p:spPr>
            <a:xfrm>
              <a:off x="6197149" y="4834211"/>
              <a:ext cx="1656000" cy="5760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드림고딕2"/>
                </a:rPr>
                <a:t>Test</a:t>
              </a:r>
            </a:p>
          </p:txBody>
        </p:sp>
        <p:sp>
          <p:nvSpPr>
            <p:cNvPr id="34" name="Rounded Rectangle 32"/>
            <p:cNvSpPr/>
            <p:nvPr/>
          </p:nvSpPr>
          <p:spPr>
            <a:xfrm>
              <a:off x="3762340" y="4823229"/>
              <a:ext cx="1656000" cy="5760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Maintain</a:t>
              </a:r>
            </a:p>
          </p:txBody>
        </p:sp>
        <p:sp>
          <p:nvSpPr>
            <p:cNvPr id="35" name="Rounded Rectangle 33"/>
            <p:cNvSpPr/>
            <p:nvPr/>
          </p:nvSpPr>
          <p:spPr>
            <a:xfrm>
              <a:off x="5142723" y="1966783"/>
              <a:ext cx="1656000" cy="5760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드림고딕2"/>
                </a:rPr>
                <a:t>Implementation</a:t>
              </a:r>
            </a:p>
          </p:txBody>
        </p:sp>
        <p:sp>
          <p:nvSpPr>
            <p:cNvPr id="36" name="Rounded Rectangle 34"/>
            <p:cNvSpPr/>
            <p:nvPr/>
          </p:nvSpPr>
          <p:spPr>
            <a:xfrm>
              <a:off x="2999618" y="2768486"/>
              <a:ext cx="1656000" cy="5760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드림고딕2"/>
                </a:rPr>
                <a:t>Design</a:t>
              </a:r>
            </a:p>
          </p:txBody>
        </p:sp>
        <p:sp>
          <p:nvSpPr>
            <p:cNvPr id="37" name="Rounded Rectangle 35"/>
            <p:cNvSpPr/>
            <p:nvPr/>
          </p:nvSpPr>
          <p:spPr>
            <a:xfrm>
              <a:off x="5137595" y="3614239"/>
              <a:ext cx="1656000" cy="5760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드림고딕2"/>
                </a:rPr>
                <a:t>Review &amp; Update</a:t>
              </a:r>
            </a:p>
          </p:txBody>
        </p:sp>
        <p:sp>
          <p:nvSpPr>
            <p:cNvPr id="39" name="Rounded Rectangle 36"/>
            <p:cNvSpPr/>
            <p:nvPr/>
          </p:nvSpPr>
          <p:spPr>
            <a:xfrm>
              <a:off x="7294190" y="2776488"/>
              <a:ext cx="1656000" cy="5760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드림고딕2"/>
                </a:rPr>
                <a:t>Evaluation</a:t>
              </a:r>
            </a:p>
          </p:txBody>
        </p:sp>
        <p:cxnSp>
          <p:nvCxnSpPr>
            <p:cNvPr id="40" name="Straight Arrow Connector 6"/>
            <p:cNvCxnSpPr>
              <a:endCxn id="35" idx="1"/>
            </p:cNvCxnSpPr>
            <p:nvPr/>
          </p:nvCxnSpPr>
          <p:spPr>
            <a:xfrm flipV="1">
              <a:off x="4333832" y="2254783"/>
              <a:ext cx="808891" cy="522643"/>
            </a:xfrm>
            <a:prstGeom prst="straightConnector1">
              <a:avLst/>
            </a:prstGeom>
            <a:ln>
              <a:solidFill>
                <a:srgbClr val="991B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2"/>
            <p:cNvCxnSpPr>
              <a:stCxn id="35" idx="3"/>
            </p:cNvCxnSpPr>
            <p:nvPr/>
          </p:nvCxnSpPr>
          <p:spPr>
            <a:xfrm>
              <a:off x="6798723" y="2254783"/>
              <a:ext cx="849695" cy="534229"/>
            </a:xfrm>
            <a:prstGeom prst="straightConnector1">
              <a:avLst/>
            </a:prstGeom>
            <a:ln>
              <a:solidFill>
                <a:srgbClr val="991B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5"/>
            <p:cNvCxnSpPr>
              <a:stCxn id="37" idx="1"/>
            </p:cNvCxnSpPr>
            <p:nvPr/>
          </p:nvCxnSpPr>
          <p:spPr>
            <a:xfrm flipH="1" flipV="1">
              <a:off x="4282772" y="3344487"/>
              <a:ext cx="854823" cy="557752"/>
            </a:xfrm>
            <a:prstGeom prst="straightConnector1">
              <a:avLst/>
            </a:prstGeom>
            <a:ln>
              <a:solidFill>
                <a:srgbClr val="991B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7"/>
            <p:cNvCxnSpPr>
              <a:endCxn id="37" idx="3"/>
            </p:cNvCxnSpPr>
            <p:nvPr/>
          </p:nvCxnSpPr>
          <p:spPr>
            <a:xfrm flipH="1">
              <a:off x="6793595" y="3352488"/>
              <a:ext cx="854823" cy="549751"/>
            </a:xfrm>
            <a:prstGeom prst="straightConnector1">
              <a:avLst/>
            </a:prstGeom>
            <a:ln>
              <a:solidFill>
                <a:srgbClr val="991B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55"/>
            <p:cNvCxnSpPr/>
            <p:nvPr/>
          </p:nvCxnSpPr>
          <p:spPr>
            <a:xfrm>
              <a:off x="2416271" y="3064488"/>
              <a:ext cx="583344" cy="0"/>
            </a:xfrm>
            <a:prstGeom prst="straightConnector1">
              <a:avLst/>
            </a:prstGeom>
            <a:ln>
              <a:solidFill>
                <a:srgbClr val="991B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100"/>
            <p:cNvCxnSpPr/>
            <p:nvPr/>
          </p:nvCxnSpPr>
          <p:spPr>
            <a:xfrm rot="16200000" flipH="1">
              <a:off x="8273604" y="3707631"/>
              <a:ext cx="1779708" cy="454632"/>
            </a:xfrm>
            <a:prstGeom prst="bentConnector3">
              <a:avLst>
                <a:gd name="adj1" fmla="val -844"/>
              </a:avLst>
            </a:prstGeom>
            <a:ln>
              <a:solidFill>
                <a:srgbClr val="991B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103"/>
            <p:cNvCxnSpPr>
              <a:endCxn id="34" idx="3"/>
            </p:cNvCxnSpPr>
            <p:nvPr/>
          </p:nvCxnSpPr>
          <p:spPr>
            <a:xfrm flipH="1">
              <a:off x="5418340" y="5111229"/>
              <a:ext cx="778809" cy="0"/>
            </a:xfrm>
            <a:prstGeom prst="straightConnector1">
              <a:avLst/>
            </a:prstGeom>
            <a:ln>
              <a:solidFill>
                <a:srgbClr val="991B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108"/>
            <p:cNvCxnSpPr>
              <a:endCxn id="33" idx="3"/>
            </p:cNvCxnSpPr>
            <p:nvPr/>
          </p:nvCxnSpPr>
          <p:spPr>
            <a:xfrm flipH="1" flipV="1">
              <a:off x="7853149" y="5122211"/>
              <a:ext cx="686488" cy="4534"/>
            </a:xfrm>
            <a:prstGeom prst="straightConnector1">
              <a:avLst/>
            </a:prstGeom>
            <a:ln>
              <a:solidFill>
                <a:srgbClr val="991B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24"/>
          <p:cNvSpPr/>
          <p:nvPr/>
        </p:nvSpPr>
        <p:spPr>
          <a:xfrm>
            <a:off x="1113860" y="3743017"/>
            <a:ext cx="474122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Bio-lab wants various model to use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1400" dirty="0">
                <a:latin typeface="a드림고딕2" panose="02020600000000000000" pitchFamily="18" charset="-127"/>
                <a:ea typeface="a드림고딕2" panose="02020600000000000000" pitchFamily="18" charset="-127"/>
                <a:sym typeface="Wingdings" panose="05000000000000000000" pitchFamily="2" charset="2"/>
              </a:rPr>
              <a:t>Need to update requirement frequently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a드림고딕2" panose="02020600000000000000" pitchFamily="18" charset="-127"/>
              <a:ea typeface="a드림고딕2" panose="02020600000000000000" pitchFamily="18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a드림고딕2" panose="02020600000000000000" pitchFamily="18" charset="-127"/>
                <a:ea typeface="a드림고딕2" panose="02020600000000000000" pitchFamily="18" charset="-127"/>
                <a:sym typeface="Wingdings" panose="05000000000000000000" pitchFamily="2" charset="2"/>
              </a:rPr>
              <a:t>Developers are far from topic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드림고딕2" panose="02020600000000000000" pitchFamily="18" charset="-127"/>
                <a:ea typeface="a드림고딕2" panose="02020600000000000000" pitchFamily="18" charset="-127"/>
                <a:sym typeface="Wingdings" panose="05000000000000000000" pitchFamily="2" charset="2"/>
              </a:rPr>
              <a:t> Check for accepting requirement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92501" y="4345585"/>
            <a:ext cx="513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생의학 연구실은 다양한 모델이 필요하므로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요구 사항을 자주 업데이트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92501" y="5354500"/>
            <a:ext cx="51330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일부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개발자는 주제에 친숙하지 않기에</a:t>
            </a:r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,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주기적으로 요구 사항 충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족 확인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 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17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Chap1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22656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Prototype Model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4568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SW Development Plan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7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grpSp>
        <p:nvGrpSpPr>
          <p:cNvPr id="30" name="Group 114"/>
          <p:cNvGrpSpPr/>
          <p:nvPr/>
        </p:nvGrpSpPr>
        <p:grpSpPr>
          <a:xfrm>
            <a:off x="2291778" y="1882194"/>
            <a:ext cx="8720779" cy="3443428"/>
            <a:chOff x="795684" y="1966783"/>
            <a:chExt cx="9399953" cy="3443428"/>
          </a:xfrm>
        </p:grpSpPr>
        <p:sp>
          <p:nvSpPr>
            <p:cNvPr id="31" name="Rounded Rectangle 3"/>
            <p:cNvSpPr/>
            <p:nvPr/>
          </p:nvSpPr>
          <p:spPr>
            <a:xfrm>
              <a:off x="795684" y="2768486"/>
              <a:ext cx="1656000" cy="5760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드림고딕2"/>
                </a:rPr>
                <a:t>Initial Requirement</a:t>
              </a:r>
            </a:p>
          </p:txBody>
        </p:sp>
        <p:sp>
          <p:nvSpPr>
            <p:cNvPr id="32" name="Rounded Rectangle 30"/>
            <p:cNvSpPr/>
            <p:nvPr/>
          </p:nvSpPr>
          <p:spPr>
            <a:xfrm>
              <a:off x="8539637" y="4824801"/>
              <a:ext cx="1656000" cy="5760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드림고딕2"/>
                </a:rPr>
                <a:t>Develop</a:t>
              </a:r>
            </a:p>
          </p:txBody>
        </p:sp>
        <p:sp>
          <p:nvSpPr>
            <p:cNvPr id="33" name="Rounded Rectangle 31"/>
            <p:cNvSpPr/>
            <p:nvPr/>
          </p:nvSpPr>
          <p:spPr>
            <a:xfrm>
              <a:off x="6197149" y="4834211"/>
              <a:ext cx="1656000" cy="5760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드림고딕2"/>
                </a:rPr>
                <a:t>Test</a:t>
              </a:r>
            </a:p>
          </p:txBody>
        </p:sp>
        <p:sp>
          <p:nvSpPr>
            <p:cNvPr id="34" name="Rounded Rectangle 32"/>
            <p:cNvSpPr/>
            <p:nvPr/>
          </p:nvSpPr>
          <p:spPr>
            <a:xfrm>
              <a:off x="3762340" y="4823229"/>
              <a:ext cx="1656000" cy="5760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드림고딕2" panose="02020600000000000000" pitchFamily="18" charset="-127"/>
                  <a:ea typeface="a드림고딕2" panose="02020600000000000000" pitchFamily="18" charset="-127"/>
                </a:rPr>
                <a:t>Maintain</a:t>
              </a:r>
            </a:p>
          </p:txBody>
        </p:sp>
        <p:sp>
          <p:nvSpPr>
            <p:cNvPr id="35" name="Rounded Rectangle 33"/>
            <p:cNvSpPr/>
            <p:nvPr/>
          </p:nvSpPr>
          <p:spPr>
            <a:xfrm>
              <a:off x="5142723" y="1966783"/>
              <a:ext cx="1656000" cy="5760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드림고딕2"/>
                </a:rPr>
                <a:t>Implementation</a:t>
              </a:r>
            </a:p>
          </p:txBody>
        </p:sp>
        <p:sp>
          <p:nvSpPr>
            <p:cNvPr id="36" name="Rounded Rectangle 34"/>
            <p:cNvSpPr/>
            <p:nvPr/>
          </p:nvSpPr>
          <p:spPr>
            <a:xfrm>
              <a:off x="2999618" y="2768486"/>
              <a:ext cx="1656000" cy="5760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드림고딕2"/>
                </a:rPr>
                <a:t>Design</a:t>
              </a:r>
            </a:p>
          </p:txBody>
        </p:sp>
        <p:sp>
          <p:nvSpPr>
            <p:cNvPr id="37" name="Rounded Rectangle 35"/>
            <p:cNvSpPr/>
            <p:nvPr/>
          </p:nvSpPr>
          <p:spPr>
            <a:xfrm>
              <a:off x="5137595" y="3614239"/>
              <a:ext cx="1656000" cy="57600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드림고딕2"/>
                </a:rPr>
                <a:t>Review &amp; Update</a:t>
              </a:r>
            </a:p>
          </p:txBody>
        </p:sp>
        <p:sp>
          <p:nvSpPr>
            <p:cNvPr id="39" name="Rounded Rectangle 36"/>
            <p:cNvSpPr/>
            <p:nvPr/>
          </p:nvSpPr>
          <p:spPr>
            <a:xfrm>
              <a:off x="7294190" y="2776488"/>
              <a:ext cx="1656000" cy="576000"/>
            </a:xfrm>
            <a:prstGeom prst="roundRect">
              <a:avLst/>
            </a:prstGeom>
            <a:solidFill>
              <a:srgbClr val="FF0000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드림고딕2"/>
                </a:rPr>
                <a:t>Evaluation</a:t>
              </a:r>
            </a:p>
          </p:txBody>
        </p:sp>
        <p:cxnSp>
          <p:nvCxnSpPr>
            <p:cNvPr id="40" name="Straight Arrow Connector 6"/>
            <p:cNvCxnSpPr>
              <a:endCxn id="35" idx="1"/>
            </p:cNvCxnSpPr>
            <p:nvPr/>
          </p:nvCxnSpPr>
          <p:spPr>
            <a:xfrm flipV="1">
              <a:off x="4333832" y="2254783"/>
              <a:ext cx="808891" cy="522643"/>
            </a:xfrm>
            <a:prstGeom prst="straightConnector1">
              <a:avLst/>
            </a:prstGeom>
            <a:ln>
              <a:solidFill>
                <a:srgbClr val="991B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2"/>
            <p:cNvCxnSpPr>
              <a:stCxn id="35" idx="3"/>
            </p:cNvCxnSpPr>
            <p:nvPr/>
          </p:nvCxnSpPr>
          <p:spPr>
            <a:xfrm>
              <a:off x="6798723" y="2254783"/>
              <a:ext cx="849695" cy="534229"/>
            </a:xfrm>
            <a:prstGeom prst="straightConnector1">
              <a:avLst/>
            </a:prstGeom>
            <a:ln>
              <a:solidFill>
                <a:srgbClr val="991B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5"/>
            <p:cNvCxnSpPr>
              <a:stCxn id="37" idx="1"/>
            </p:cNvCxnSpPr>
            <p:nvPr/>
          </p:nvCxnSpPr>
          <p:spPr>
            <a:xfrm flipH="1" flipV="1">
              <a:off x="4282772" y="3344487"/>
              <a:ext cx="854823" cy="557752"/>
            </a:xfrm>
            <a:prstGeom prst="straightConnector1">
              <a:avLst/>
            </a:prstGeom>
            <a:ln>
              <a:solidFill>
                <a:srgbClr val="991B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7"/>
            <p:cNvCxnSpPr>
              <a:endCxn id="37" idx="3"/>
            </p:cNvCxnSpPr>
            <p:nvPr/>
          </p:nvCxnSpPr>
          <p:spPr>
            <a:xfrm flipH="1">
              <a:off x="6793595" y="3352488"/>
              <a:ext cx="854823" cy="549751"/>
            </a:xfrm>
            <a:prstGeom prst="straightConnector1">
              <a:avLst/>
            </a:prstGeom>
            <a:ln>
              <a:solidFill>
                <a:srgbClr val="991B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55"/>
            <p:cNvCxnSpPr/>
            <p:nvPr/>
          </p:nvCxnSpPr>
          <p:spPr>
            <a:xfrm>
              <a:off x="2416271" y="3064488"/>
              <a:ext cx="583344" cy="0"/>
            </a:xfrm>
            <a:prstGeom prst="straightConnector1">
              <a:avLst/>
            </a:prstGeom>
            <a:ln>
              <a:solidFill>
                <a:srgbClr val="991B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100"/>
            <p:cNvCxnSpPr/>
            <p:nvPr/>
          </p:nvCxnSpPr>
          <p:spPr>
            <a:xfrm rot="16200000" flipH="1">
              <a:off x="8273604" y="3707631"/>
              <a:ext cx="1779708" cy="454632"/>
            </a:xfrm>
            <a:prstGeom prst="bentConnector3">
              <a:avLst>
                <a:gd name="adj1" fmla="val -844"/>
              </a:avLst>
            </a:prstGeom>
            <a:ln>
              <a:solidFill>
                <a:srgbClr val="991B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103"/>
            <p:cNvCxnSpPr>
              <a:endCxn id="34" idx="3"/>
            </p:cNvCxnSpPr>
            <p:nvPr/>
          </p:nvCxnSpPr>
          <p:spPr>
            <a:xfrm flipH="1">
              <a:off x="5418340" y="5111229"/>
              <a:ext cx="778809" cy="0"/>
            </a:xfrm>
            <a:prstGeom prst="straightConnector1">
              <a:avLst/>
            </a:prstGeom>
            <a:ln>
              <a:solidFill>
                <a:srgbClr val="991B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108"/>
            <p:cNvCxnSpPr>
              <a:endCxn id="33" idx="3"/>
            </p:cNvCxnSpPr>
            <p:nvPr/>
          </p:nvCxnSpPr>
          <p:spPr>
            <a:xfrm flipH="1" flipV="1">
              <a:off x="7853149" y="5122211"/>
              <a:ext cx="686488" cy="4534"/>
            </a:xfrm>
            <a:prstGeom prst="straightConnector1">
              <a:avLst/>
            </a:prstGeom>
            <a:ln>
              <a:solidFill>
                <a:srgbClr val="991B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24"/>
          <p:cNvSpPr/>
          <p:nvPr/>
        </p:nvSpPr>
        <p:spPr>
          <a:xfrm>
            <a:off x="1158464" y="3843376"/>
            <a:ext cx="47412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In customer evaluation,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we get feedback from the lab members. </a:t>
            </a:r>
            <a:endParaRPr lang="en-US" sz="1400" dirty="0">
              <a:latin typeface="a드림고딕2" panose="02020600000000000000" pitchFamily="18" charset="-127"/>
              <a:ea typeface="a드림고딕2" panose="02020600000000000000" pitchFamily="18" charset="-127"/>
              <a:sym typeface="Wingdings" panose="05000000000000000000" pitchFamily="2" charset="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50635" y="4547743"/>
            <a:ext cx="5133039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고객 평가는 </a:t>
            </a:r>
            <a:r>
              <a:rPr lang="ko-KR" altLang="en-US" sz="1200" dirty="0" smtClean="0">
                <a:solidFill>
                  <a:schemeClr val="bg1">
                    <a:lumMod val="50000"/>
                  </a:schemeClr>
                </a:solidFill>
                <a:latin typeface="a드림고딕2" panose="02020600000000000000" pitchFamily="18" charset="-127"/>
                <a:ea typeface="a드림고딕2" panose="02020600000000000000" pitchFamily="18" charset="-127"/>
              </a:rPr>
              <a:t>생의학 연구실에서 피드백을 얻었음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55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Chap2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25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Analysis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29220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Requirements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8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179821" y="1967799"/>
            <a:ext cx="5980914" cy="325962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91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655440" y="1947251"/>
            <a:ext cx="3167593" cy="325962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991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Png File Svg - Single User Icon Png - Free Transparent PNG Download - PNGkey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304" b="99267" l="854" r="99756">
                        <a14:foregroundMark x1="38415" y1="9843" x2="28537" y2="193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1182">
            <a:off x="6267738" y="2039123"/>
            <a:ext cx="705446" cy="82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24"/>
          <p:cNvSpPr/>
          <p:nvPr/>
        </p:nvSpPr>
        <p:spPr>
          <a:xfrm>
            <a:off x="1480578" y="1986470"/>
            <a:ext cx="100160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User’ </a:t>
            </a:r>
          </a:p>
        </p:txBody>
      </p:sp>
      <p:sp>
        <p:nvSpPr>
          <p:cNvPr id="33" name="직사각형 24"/>
          <p:cNvSpPr/>
          <p:nvPr/>
        </p:nvSpPr>
        <p:spPr>
          <a:xfrm>
            <a:off x="7900873" y="1947251"/>
            <a:ext cx="1681269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Systems’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955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263" y="2088177"/>
            <a:ext cx="718421" cy="7184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8516" y="2802928"/>
            <a:ext cx="431665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Need introduction to use B-fact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Get result for excel and graph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Need register system to save result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Notice for the error message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Enter the options for model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12610" y="2880612"/>
            <a:ext cx="25655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Sufficient DB size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for save the videos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Pretrained Model for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Developing mapping it</a:t>
            </a:r>
          </a:p>
        </p:txBody>
      </p:sp>
    </p:spTree>
    <p:extLst>
      <p:ext uri="{BB962C8B-B14F-4D97-AF65-F5344CB8AC3E}">
        <p14:creationId xmlns:p14="http://schemas.microsoft.com/office/powerpoint/2010/main" val="293282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자유형 27"/>
          <p:cNvSpPr/>
          <p:nvPr/>
        </p:nvSpPr>
        <p:spPr>
          <a:xfrm>
            <a:off x="9656327" y="2305599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199245" y="1411877"/>
            <a:ext cx="2282942" cy="511065"/>
          </a:xfrm>
          <a:custGeom>
            <a:avLst/>
            <a:gdLst>
              <a:gd name="connsiteX0" fmla="*/ 130629 w 2282942"/>
              <a:gd name="connsiteY0" fmla="*/ 0 h 511065"/>
              <a:gd name="connsiteX1" fmla="*/ 1968381 w 2282942"/>
              <a:gd name="connsiteY1" fmla="*/ 0 h 511065"/>
              <a:gd name="connsiteX2" fmla="*/ 2099010 w 2282942"/>
              <a:gd name="connsiteY2" fmla="*/ 130629 h 511065"/>
              <a:gd name="connsiteX3" fmla="*/ 2060750 w 2282942"/>
              <a:gd name="connsiteY3" fmla="*/ 222998 h 511065"/>
              <a:gd name="connsiteX4" fmla="*/ 2020986 w 2282942"/>
              <a:gd name="connsiteY4" fmla="*/ 249807 h 511065"/>
              <a:gd name="connsiteX5" fmla="*/ 2152313 w 2282942"/>
              <a:gd name="connsiteY5" fmla="*/ 249807 h 511065"/>
              <a:gd name="connsiteX6" fmla="*/ 2282942 w 2282942"/>
              <a:gd name="connsiteY6" fmla="*/ 380436 h 511065"/>
              <a:gd name="connsiteX7" fmla="*/ 2152313 w 2282942"/>
              <a:gd name="connsiteY7" fmla="*/ 511065 h 511065"/>
              <a:gd name="connsiteX8" fmla="*/ 314561 w 2282942"/>
              <a:gd name="connsiteY8" fmla="*/ 511065 h 511065"/>
              <a:gd name="connsiteX9" fmla="*/ 183932 w 2282942"/>
              <a:gd name="connsiteY9" fmla="*/ 380436 h 511065"/>
              <a:gd name="connsiteX10" fmla="*/ 222193 w 2282942"/>
              <a:gd name="connsiteY10" fmla="*/ 288068 h 511065"/>
              <a:gd name="connsiteX11" fmla="*/ 261956 w 2282942"/>
              <a:gd name="connsiteY11" fmla="*/ 261258 h 511065"/>
              <a:gd name="connsiteX12" fmla="*/ 130629 w 2282942"/>
              <a:gd name="connsiteY12" fmla="*/ 261258 h 511065"/>
              <a:gd name="connsiteX13" fmla="*/ 0 w 2282942"/>
              <a:gd name="connsiteY13" fmla="*/ 130629 h 511065"/>
              <a:gd name="connsiteX14" fmla="*/ 130629 w 2282942"/>
              <a:gd name="connsiteY14" fmla="*/ 0 h 51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2942" h="511065">
                <a:moveTo>
                  <a:pt x="130629" y="0"/>
                </a:moveTo>
                <a:lnTo>
                  <a:pt x="1968381" y="0"/>
                </a:lnTo>
                <a:cubicBezTo>
                  <a:pt x="2040525" y="0"/>
                  <a:pt x="2099010" y="58485"/>
                  <a:pt x="2099010" y="130629"/>
                </a:cubicBezTo>
                <a:cubicBezTo>
                  <a:pt x="2099010" y="166701"/>
                  <a:pt x="2084389" y="199358"/>
                  <a:pt x="2060750" y="222998"/>
                </a:cubicBezTo>
                <a:lnTo>
                  <a:pt x="2020986" y="249807"/>
                </a:lnTo>
                <a:lnTo>
                  <a:pt x="2152313" y="249807"/>
                </a:lnTo>
                <a:cubicBezTo>
                  <a:pt x="2224457" y="249807"/>
                  <a:pt x="2282942" y="308292"/>
                  <a:pt x="2282942" y="380436"/>
                </a:cubicBezTo>
                <a:cubicBezTo>
                  <a:pt x="2282942" y="452580"/>
                  <a:pt x="2224457" y="511065"/>
                  <a:pt x="2152313" y="511065"/>
                </a:cubicBezTo>
                <a:lnTo>
                  <a:pt x="314561" y="511065"/>
                </a:lnTo>
                <a:cubicBezTo>
                  <a:pt x="242417" y="511065"/>
                  <a:pt x="183932" y="452580"/>
                  <a:pt x="183932" y="380436"/>
                </a:cubicBezTo>
                <a:cubicBezTo>
                  <a:pt x="183932" y="344364"/>
                  <a:pt x="198553" y="311707"/>
                  <a:pt x="222193" y="288068"/>
                </a:cubicBezTo>
                <a:lnTo>
                  <a:pt x="261956" y="261258"/>
                </a:lnTo>
                <a:lnTo>
                  <a:pt x="130629" y="261258"/>
                </a:lnTo>
                <a:cubicBezTo>
                  <a:pt x="58485" y="261258"/>
                  <a:pt x="0" y="202773"/>
                  <a:pt x="0" y="130629"/>
                </a:cubicBezTo>
                <a:cubicBezTo>
                  <a:pt x="0" y="58485"/>
                  <a:pt x="58485" y="0"/>
                  <a:pt x="130629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31421" y="390874"/>
            <a:ext cx="10813143" cy="5816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자유형 13"/>
          <p:cNvSpPr/>
          <p:nvPr/>
        </p:nvSpPr>
        <p:spPr>
          <a:xfrm>
            <a:off x="483052" y="6112329"/>
            <a:ext cx="11223172" cy="644072"/>
          </a:xfrm>
          <a:custGeom>
            <a:avLst/>
            <a:gdLst>
              <a:gd name="connsiteX0" fmla="*/ 1444735 w 11223172"/>
              <a:gd name="connsiteY0" fmla="*/ 572861 h 726623"/>
              <a:gd name="connsiteX1" fmla="*/ 1444735 w 11223172"/>
              <a:gd name="connsiteY1" fmla="*/ 572862 h 726623"/>
              <a:gd name="connsiteX2" fmla="*/ 1444735 w 11223172"/>
              <a:gd name="connsiteY2" fmla="*/ 572862 h 726623"/>
              <a:gd name="connsiteX3" fmla="*/ 495300 w 11223172"/>
              <a:gd name="connsiteY3" fmla="*/ 318406 h 726623"/>
              <a:gd name="connsiteX4" fmla="*/ 495301 w 11223172"/>
              <a:gd name="connsiteY4" fmla="*/ 318407 h 726623"/>
              <a:gd name="connsiteX5" fmla="*/ 495300 w 11223172"/>
              <a:gd name="connsiteY5" fmla="*/ 318407 h 726623"/>
              <a:gd name="connsiteX6" fmla="*/ 0 w 11223172"/>
              <a:gd name="connsiteY6" fmla="*/ 106135 h 726623"/>
              <a:gd name="connsiteX7" fmla="*/ 0 w 11223172"/>
              <a:gd name="connsiteY7" fmla="*/ 106136 h 726623"/>
              <a:gd name="connsiteX8" fmla="*/ 0 w 11223172"/>
              <a:gd name="connsiteY8" fmla="*/ 106136 h 726623"/>
              <a:gd name="connsiteX9" fmla="*/ 106136 w 11223172"/>
              <a:gd name="connsiteY9" fmla="*/ 0 h 726623"/>
              <a:gd name="connsiteX10" fmla="*/ 11117036 w 11223172"/>
              <a:gd name="connsiteY10" fmla="*/ 0 h 726623"/>
              <a:gd name="connsiteX11" fmla="*/ 11223172 w 11223172"/>
              <a:gd name="connsiteY11" fmla="*/ 106136 h 726623"/>
              <a:gd name="connsiteX12" fmla="*/ 11223171 w 11223172"/>
              <a:gd name="connsiteY12" fmla="*/ 106136 h 726623"/>
              <a:gd name="connsiteX13" fmla="*/ 11117035 w 11223172"/>
              <a:gd name="connsiteY13" fmla="*/ 212272 h 726623"/>
              <a:gd name="connsiteX14" fmla="*/ 10361170 w 11223172"/>
              <a:gd name="connsiteY14" fmla="*/ 212272 h 726623"/>
              <a:gd name="connsiteX15" fmla="*/ 10402478 w 11223172"/>
              <a:gd name="connsiteY15" fmla="*/ 220612 h 726623"/>
              <a:gd name="connsiteX16" fmla="*/ 10467301 w 11223172"/>
              <a:gd name="connsiteY16" fmla="*/ 318407 h 726623"/>
              <a:gd name="connsiteX17" fmla="*/ 10467300 w 11223172"/>
              <a:gd name="connsiteY17" fmla="*/ 318407 h 726623"/>
              <a:gd name="connsiteX18" fmla="*/ 10361164 w 11223172"/>
              <a:gd name="connsiteY18" fmla="*/ 424543 h 726623"/>
              <a:gd name="connsiteX19" fmla="*/ 9129930 w 11223172"/>
              <a:gd name="connsiteY19" fmla="*/ 424543 h 726623"/>
              <a:gd name="connsiteX20" fmla="*/ 9162826 w 11223172"/>
              <a:gd name="connsiteY20" fmla="*/ 431185 h 726623"/>
              <a:gd name="connsiteX21" fmla="*/ 9256736 w 11223172"/>
              <a:gd name="connsiteY21" fmla="*/ 572862 h 726623"/>
              <a:gd name="connsiteX22" fmla="*/ 9256735 w 11223172"/>
              <a:gd name="connsiteY22" fmla="*/ 572862 h 726623"/>
              <a:gd name="connsiteX23" fmla="*/ 9102974 w 11223172"/>
              <a:gd name="connsiteY23" fmla="*/ 726623 h 726623"/>
              <a:gd name="connsiteX24" fmla="*/ 1598496 w 11223172"/>
              <a:gd name="connsiteY24" fmla="*/ 726622 h 726623"/>
              <a:gd name="connsiteX25" fmla="*/ 1456818 w 11223172"/>
              <a:gd name="connsiteY25" fmla="*/ 632712 h 726623"/>
              <a:gd name="connsiteX26" fmla="*/ 1444735 w 11223172"/>
              <a:gd name="connsiteY26" fmla="*/ 572862 h 726623"/>
              <a:gd name="connsiteX27" fmla="*/ 1456818 w 11223172"/>
              <a:gd name="connsiteY27" fmla="*/ 513011 h 726623"/>
              <a:gd name="connsiteX28" fmla="*/ 1538645 w 11223172"/>
              <a:gd name="connsiteY28" fmla="*/ 431185 h 726623"/>
              <a:gd name="connsiteX29" fmla="*/ 1571545 w 11223172"/>
              <a:gd name="connsiteY29" fmla="*/ 424542 h 726623"/>
              <a:gd name="connsiteX30" fmla="*/ 601436 w 11223172"/>
              <a:gd name="connsiteY30" fmla="*/ 424542 h 726623"/>
              <a:gd name="connsiteX31" fmla="*/ 503641 w 11223172"/>
              <a:gd name="connsiteY31" fmla="*/ 359719 h 726623"/>
              <a:gd name="connsiteX32" fmla="*/ 495301 w 11223172"/>
              <a:gd name="connsiteY32" fmla="*/ 318407 h 726623"/>
              <a:gd name="connsiteX33" fmla="*/ 503641 w 11223172"/>
              <a:gd name="connsiteY33" fmla="*/ 277094 h 726623"/>
              <a:gd name="connsiteX34" fmla="*/ 560123 w 11223172"/>
              <a:gd name="connsiteY34" fmla="*/ 220612 h 726623"/>
              <a:gd name="connsiteX35" fmla="*/ 601436 w 11223172"/>
              <a:gd name="connsiteY35" fmla="*/ 212271 h 726623"/>
              <a:gd name="connsiteX36" fmla="*/ 106136 w 11223172"/>
              <a:gd name="connsiteY36" fmla="*/ 212271 h 726623"/>
              <a:gd name="connsiteX37" fmla="*/ 8341 w 11223172"/>
              <a:gd name="connsiteY37" fmla="*/ 147448 h 726623"/>
              <a:gd name="connsiteX38" fmla="*/ 0 w 11223172"/>
              <a:gd name="connsiteY38" fmla="*/ 106136 h 726623"/>
              <a:gd name="connsiteX39" fmla="*/ 8341 w 11223172"/>
              <a:gd name="connsiteY39" fmla="*/ 64823 h 726623"/>
              <a:gd name="connsiteX40" fmla="*/ 106136 w 11223172"/>
              <a:gd name="connsiteY40" fmla="*/ 0 h 72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223172" h="726623">
                <a:moveTo>
                  <a:pt x="1444735" y="572861"/>
                </a:moveTo>
                <a:lnTo>
                  <a:pt x="1444735" y="572862"/>
                </a:lnTo>
                <a:lnTo>
                  <a:pt x="1444735" y="572862"/>
                </a:lnTo>
                <a:close/>
                <a:moveTo>
                  <a:pt x="495300" y="318406"/>
                </a:moveTo>
                <a:lnTo>
                  <a:pt x="495301" y="318407"/>
                </a:lnTo>
                <a:lnTo>
                  <a:pt x="495300" y="318407"/>
                </a:lnTo>
                <a:close/>
                <a:moveTo>
                  <a:pt x="0" y="106135"/>
                </a:moveTo>
                <a:lnTo>
                  <a:pt x="0" y="106136"/>
                </a:lnTo>
                <a:lnTo>
                  <a:pt x="0" y="106136"/>
                </a:lnTo>
                <a:close/>
                <a:moveTo>
                  <a:pt x="106136" y="0"/>
                </a:moveTo>
                <a:lnTo>
                  <a:pt x="11117036" y="0"/>
                </a:lnTo>
                <a:cubicBezTo>
                  <a:pt x="11175653" y="0"/>
                  <a:pt x="11223172" y="47519"/>
                  <a:pt x="11223172" y="106136"/>
                </a:cubicBezTo>
                <a:lnTo>
                  <a:pt x="11223171" y="106136"/>
                </a:lnTo>
                <a:cubicBezTo>
                  <a:pt x="11223171" y="164753"/>
                  <a:pt x="11175652" y="212272"/>
                  <a:pt x="11117035" y="212272"/>
                </a:cubicBezTo>
                <a:lnTo>
                  <a:pt x="10361170" y="212272"/>
                </a:lnTo>
                <a:lnTo>
                  <a:pt x="10402478" y="220612"/>
                </a:lnTo>
                <a:cubicBezTo>
                  <a:pt x="10440572" y="236724"/>
                  <a:pt x="10467301" y="274445"/>
                  <a:pt x="10467301" y="318407"/>
                </a:cubicBezTo>
                <a:lnTo>
                  <a:pt x="10467300" y="318407"/>
                </a:lnTo>
                <a:cubicBezTo>
                  <a:pt x="10467300" y="377024"/>
                  <a:pt x="10419781" y="424543"/>
                  <a:pt x="10361164" y="424543"/>
                </a:cubicBezTo>
                <a:lnTo>
                  <a:pt x="9129930" y="424543"/>
                </a:lnTo>
                <a:lnTo>
                  <a:pt x="9162826" y="431185"/>
                </a:lnTo>
                <a:cubicBezTo>
                  <a:pt x="9218013" y="454527"/>
                  <a:pt x="9256736" y="509172"/>
                  <a:pt x="9256736" y="572862"/>
                </a:cubicBezTo>
                <a:lnTo>
                  <a:pt x="9256735" y="572862"/>
                </a:lnTo>
                <a:cubicBezTo>
                  <a:pt x="9256735" y="657782"/>
                  <a:pt x="9187894" y="726623"/>
                  <a:pt x="9102974" y="726623"/>
                </a:cubicBezTo>
                <a:lnTo>
                  <a:pt x="1598496" y="726622"/>
                </a:lnTo>
                <a:cubicBezTo>
                  <a:pt x="1534806" y="726622"/>
                  <a:pt x="1480161" y="687899"/>
                  <a:pt x="1456818" y="632712"/>
                </a:cubicBezTo>
                <a:lnTo>
                  <a:pt x="1444735" y="572862"/>
                </a:lnTo>
                <a:lnTo>
                  <a:pt x="1456818" y="513011"/>
                </a:lnTo>
                <a:cubicBezTo>
                  <a:pt x="1472380" y="476220"/>
                  <a:pt x="1501854" y="446746"/>
                  <a:pt x="1538645" y="431185"/>
                </a:cubicBezTo>
                <a:lnTo>
                  <a:pt x="1571545" y="424542"/>
                </a:lnTo>
                <a:lnTo>
                  <a:pt x="601436" y="424542"/>
                </a:lnTo>
                <a:cubicBezTo>
                  <a:pt x="557474" y="424542"/>
                  <a:pt x="519753" y="397813"/>
                  <a:pt x="503641" y="359719"/>
                </a:cubicBezTo>
                <a:lnTo>
                  <a:pt x="495301" y="318407"/>
                </a:lnTo>
                <a:lnTo>
                  <a:pt x="503641" y="277094"/>
                </a:lnTo>
                <a:cubicBezTo>
                  <a:pt x="514383" y="251699"/>
                  <a:pt x="534728" y="231354"/>
                  <a:pt x="560123" y="220612"/>
                </a:cubicBezTo>
                <a:lnTo>
                  <a:pt x="601436" y="212271"/>
                </a:lnTo>
                <a:lnTo>
                  <a:pt x="106136" y="212271"/>
                </a:lnTo>
                <a:cubicBezTo>
                  <a:pt x="62174" y="212271"/>
                  <a:pt x="24453" y="185542"/>
                  <a:pt x="8341" y="147448"/>
                </a:cubicBezTo>
                <a:lnTo>
                  <a:pt x="0" y="106136"/>
                </a:lnTo>
                <a:lnTo>
                  <a:pt x="8341" y="64823"/>
                </a:lnTo>
                <a:cubicBezTo>
                  <a:pt x="24453" y="26730"/>
                  <a:pt x="62174" y="0"/>
                  <a:pt x="10613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940101" y="171792"/>
            <a:ext cx="578415" cy="578415"/>
          </a:xfrm>
          <a:prstGeom prst="ellipse">
            <a:avLst/>
          </a:prstGeom>
          <a:solidFill>
            <a:srgbClr val="B38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</a:rPr>
              <a:t>Chap2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201087" y="232753"/>
            <a:ext cx="54000" cy="5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340716" y="5578637"/>
            <a:ext cx="9784627" cy="923809"/>
            <a:chOff x="1340716" y="5578637"/>
            <a:chExt cx="9784627" cy="923809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9143" y="5578637"/>
              <a:ext cx="636200" cy="6362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7507" y="6108701"/>
              <a:ext cx="306845" cy="30684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8736" y="5916614"/>
              <a:ext cx="409527" cy="409527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604" y="5916614"/>
              <a:ext cx="384174" cy="38417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989" y="5638799"/>
              <a:ext cx="676275" cy="6762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6813" y="5724377"/>
              <a:ext cx="599454" cy="599454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281" y="6207872"/>
              <a:ext cx="294574" cy="29457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716" y="6044293"/>
              <a:ext cx="365252" cy="365252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1109775" y="1371131"/>
            <a:ext cx="1856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Specification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2501" y="872007"/>
            <a:ext cx="29220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Requirements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49855" y="6318825"/>
            <a:ext cx="4916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B-fact · </a:t>
            </a:r>
            <a:fld id="{B3E9D1E0-3BE8-483F-8C6F-5C58AB6BCCA3}" type="slidenum">
              <a:rPr lang="en-US" sz="1200">
                <a:latin typeface="a드림고딕4" panose="02020600000000000000" pitchFamily="18" charset="-127"/>
                <a:ea typeface="a드림고딕4" panose="02020600000000000000" pitchFamily="18" charset="-127"/>
              </a:rPr>
              <a:t>9</a:t>
            </a:fld>
            <a:r>
              <a:rPr lang="en-US" sz="1200" dirty="0">
                <a:latin typeface="a드림고딕4" panose="02020600000000000000" pitchFamily="18" charset="-127"/>
                <a:ea typeface="a드림고딕4" panose="02020600000000000000" pitchFamily="18" charset="-127"/>
              </a:rPr>
              <a:t> 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273238"/>
              </p:ext>
            </p:extLst>
          </p:nvPr>
        </p:nvGraphicFramePr>
        <p:xfrm>
          <a:off x="1201087" y="2142024"/>
          <a:ext cx="8628713" cy="2992777"/>
        </p:xfrm>
        <a:graphic>
          <a:graphicData uri="http://schemas.openxmlformats.org/drawingml/2006/table">
            <a:tbl>
              <a:tblPr/>
              <a:tblGrid>
                <a:gridCol w="902033">
                  <a:extLst>
                    <a:ext uri="{9D8B030D-6E8A-4147-A177-3AD203B41FA5}">
                      <a16:colId xmlns:a16="http://schemas.microsoft.com/office/drawing/2014/main" val="3386882419"/>
                    </a:ext>
                  </a:extLst>
                </a:gridCol>
                <a:gridCol w="1796319">
                  <a:extLst>
                    <a:ext uri="{9D8B030D-6E8A-4147-A177-3AD203B41FA5}">
                      <a16:colId xmlns:a16="http://schemas.microsoft.com/office/drawing/2014/main" val="35416527"/>
                    </a:ext>
                  </a:extLst>
                </a:gridCol>
                <a:gridCol w="894440">
                  <a:extLst>
                    <a:ext uri="{9D8B030D-6E8A-4147-A177-3AD203B41FA5}">
                      <a16:colId xmlns:a16="http://schemas.microsoft.com/office/drawing/2014/main" val="3112263694"/>
                    </a:ext>
                  </a:extLst>
                </a:gridCol>
                <a:gridCol w="2758482">
                  <a:extLst>
                    <a:ext uri="{9D8B030D-6E8A-4147-A177-3AD203B41FA5}">
                      <a16:colId xmlns:a16="http://schemas.microsoft.com/office/drawing/2014/main" val="126798359"/>
                    </a:ext>
                  </a:extLst>
                </a:gridCol>
                <a:gridCol w="1535942">
                  <a:extLst>
                    <a:ext uri="{9D8B030D-6E8A-4147-A177-3AD203B41FA5}">
                      <a16:colId xmlns:a16="http://schemas.microsoft.com/office/drawing/2014/main" val="2278719040"/>
                    </a:ext>
                  </a:extLst>
                </a:gridCol>
                <a:gridCol w="741497">
                  <a:extLst>
                    <a:ext uri="{9D8B030D-6E8A-4147-A177-3AD203B41FA5}">
                      <a16:colId xmlns:a16="http://schemas.microsoft.com/office/drawing/2014/main" val="3035898652"/>
                    </a:ext>
                  </a:extLst>
                </a:gridCol>
              </a:tblGrid>
              <a:tr h="2072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Requirement ID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1B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Name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1B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Input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1B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Content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1B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chemeClr val="bg1"/>
                          </a:solidFill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Output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1B2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chemeClr val="bg1"/>
                          </a:solidFill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Priority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1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731773"/>
                  </a:ext>
                </a:extLst>
              </a:tr>
              <a:tr h="786305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REQ_BSG_001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Introduction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N/A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 Provide a introduction to show how to use this services. </a:t>
                      </a:r>
                    </a:p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Manual</a:t>
                      </a:r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– Prepare Video, Upload, Get Result</a:t>
                      </a:r>
                      <a:endParaRPr lang="en-US" sz="700" b="0" i="0" u="none" strike="noStrike" dirty="0">
                        <a:effectLst/>
                        <a:latin typeface="a드림고딕2" panose="02020600000000000000" pitchFamily="18" charset="-127"/>
                        <a:ea typeface="a드림고딕2" panose="02020600000000000000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N/A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Medium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5009800"/>
                  </a:ext>
                </a:extLst>
              </a:tr>
              <a:tr h="932458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REQ_BSG_002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Upload</a:t>
                      </a:r>
                      <a:endParaRPr lang="en-US" sz="900" b="0" i="0" u="none" strike="noStrike" dirty="0">
                        <a:effectLst/>
                        <a:latin typeface="a드림고딕2" panose="02020600000000000000" pitchFamily="18" charset="-127"/>
                        <a:ea typeface="a드림고딕2" panose="02020600000000000000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Video</a:t>
                      </a:r>
                    </a:p>
                    <a:p>
                      <a:pPr lvl="0" algn="ctr" fontAlgn="ctr"/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Mouse Name</a:t>
                      </a:r>
                    </a:p>
                    <a:p>
                      <a:pPr lvl="0" algn="ctr" fontAlgn="ctr"/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Experiment Model</a:t>
                      </a:r>
                    </a:p>
                    <a:p>
                      <a:pPr lvl="0" algn="ctr" fontAlgn="ctr"/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Heredity</a:t>
                      </a:r>
                    </a:p>
                    <a:p>
                      <a:pPr lvl="0" algn="ctr" fontAlgn="ctr"/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Genotype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 User can upload their animal video. The page will contain </a:t>
                      </a:r>
                    </a:p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four input options. A trained deep learning classifier will be</a:t>
                      </a:r>
                    </a:p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deployed to classify the animal behavior detected on video </a:t>
                      </a:r>
                    </a:p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frames. The classification model output will be trained with </a:t>
                      </a:r>
                    </a:p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different animal (mouse) behavior videos to classify animal </a:t>
                      </a:r>
                    </a:p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behavior.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Cutted</a:t>
                      </a:r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Images</a:t>
                      </a:r>
                      <a:endParaRPr lang="en-US" sz="700" b="0" i="0" u="none" strike="noStrike" dirty="0">
                        <a:effectLst/>
                        <a:latin typeface="a드림고딕2" panose="02020600000000000000" pitchFamily="18" charset="-127"/>
                        <a:ea typeface="a드림고딕2" panose="02020600000000000000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High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0870326"/>
                  </a:ext>
                </a:extLst>
              </a:tr>
              <a:tr h="794317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REQ_BSG_003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9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Result</a:t>
                      </a:r>
                      <a:endParaRPr lang="en-US" sz="900" b="0" i="0" u="none" strike="noStrike" dirty="0">
                        <a:effectLst/>
                        <a:latin typeface="a드림고딕2" panose="02020600000000000000" pitchFamily="18" charset="-127"/>
                        <a:ea typeface="a드림고딕2" panose="02020600000000000000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Repo</a:t>
                      </a:r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sitory source</a:t>
                      </a:r>
                      <a:endParaRPr lang="en-US" sz="700" b="0" i="0" u="none" strike="noStrike" dirty="0">
                        <a:effectLst/>
                        <a:latin typeface="a드림고딕2" panose="02020600000000000000" pitchFamily="18" charset="-127"/>
                        <a:ea typeface="a드림고딕2" panose="02020600000000000000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</a:t>
                      </a:r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</a:t>
                      </a:r>
                    </a:p>
                    <a:p>
                      <a:pPr lvl="0" algn="l" fontAlgn="ctr"/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 </a:t>
                      </a:r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The output will be shown from the animal behavior </a:t>
                      </a:r>
                    </a:p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sequence data as a graphical representation of time/frame </a:t>
                      </a:r>
                    </a:p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vs. behavior, and behavior vs. frequency/time duration of </a:t>
                      </a:r>
                    </a:p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the behavior.(we can add the customization of the time or </a:t>
                      </a:r>
                    </a:p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frame duration to analyze the required clip from the video) </a:t>
                      </a:r>
                    </a:p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and the graph can be copied and download. If possible </a:t>
                      </a:r>
                    </a:p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dynamic visual graph will be generated, otherwise static </a:t>
                      </a:r>
                    </a:p>
                    <a:p>
                      <a:pPr lvl="0" algn="l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Graph.</a:t>
                      </a:r>
                    </a:p>
                    <a:p>
                      <a:pPr lvl="0" algn="l" fontAlgn="ctr"/>
                      <a:endParaRPr lang="en-US" sz="700" b="0" i="0" u="none" strike="noStrike" dirty="0">
                        <a:effectLst/>
                        <a:latin typeface="a드림고딕2" panose="02020600000000000000" pitchFamily="18" charset="-127"/>
                        <a:ea typeface="a드림고딕2" panose="02020600000000000000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700" b="0" i="0" u="none" strike="noStrike" baseline="0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 .csv file, 3 type of graph</a:t>
                      </a:r>
                      <a:endParaRPr lang="en-US" sz="700" b="0" i="0" u="none" strike="noStrike" dirty="0">
                        <a:effectLst/>
                        <a:latin typeface="a드림고딕2" panose="02020600000000000000" pitchFamily="18" charset="-127"/>
                        <a:ea typeface="a드림고딕2" panose="02020600000000000000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700" b="0" i="0" u="none" strike="noStrike" dirty="0">
                          <a:effectLst/>
                          <a:latin typeface="a드림고딕2" panose="02020600000000000000" pitchFamily="18" charset="-127"/>
                          <a:ea typeface="a드림고딕2" panose="02020600000000000000" pitchFamily="18" charset="-127"/>
                        </a:rPr>
                        <a:t>High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4734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37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lnSpc>
            <a:spcPct val="150000"/>
          </a:lnSpc>
          <a:buFontTx/>
          <a:buChar char="-"/>
          <a:defRPr sz="1600" dirty="0" smtClean="0">
            <a:latin typeface="a드림고딕2" panose="02020600000000000000" pitchFamily="18" charset="-127"/>
            <a:ea typeface="a드림고딕2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4442</TotalTime>
  <Words>1091</Words>
  <Application>Microsoft Office PowerPoint</Application>
  <PresentationFormat>와이드스크린</PresentationFormat>
  <Paragraphs>376</Paragraphs>
  <Slides>27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a드림고딕4</vt:lpstr>
      <vt:lpstr>Calibri</vt:lpstr>
      <vt:lpstr>Wingdings</vt:lpstr>
      <vt:lpstr>a드림고딕5</vt:lpstr>
      <vt:lpstr>Bookman Old Style</vt:lpstr>
      <vt:lpstr>맑은 고딕</vt:lpstr>
      <vt:lpstr>a드림고딕2</vt:lpstr>
      <vt:lpstr>Arial</vt:lpstr>
      <vt:lpstr>a드림고딕3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PSJ</cp:lastModifiedBy>
  <cp:revision>600</cp:revision>
  <dcterms:created xsi:type="dcterms:W3CDTF">2018-08-02T07:05:36Z</dcterms:created>
  <dcterms:modified xsi:type="dcterms:W3CDTF">2022-06-10T00:43:38Z</dcterms:modified>
</cp:coreProperties>
</file>